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sldIdLst>
    <p:sldId id="257" r:id="rId2"/>
    <p:sldId id="267" r:id="rId3"/>
    <p:sldId id="283" r:id="rId4"/>
    <p:sldId id="288" r:id="rId5"/>
    <p:sldId id="282" r:id="rId6"/>
    <p:sldId id="289" r:id="rId7"/>
    <p:sldId id="294" r:id="rId8"/>
    <p:sldId id="276" r:id="rId9"/>
    <p:sldId id="291" r:id="rId10"/>
    <p:sldId id="293" r:id="rId11"/>
    <p:sldId id="295" r:id="rId12"/>
    <p:sldId id="292" r:id="rId13"/>
    <p:sldId id="297" r:id="rId14"/>
    <p:sldId id="298" r:id="rId15"/>
    <p:sldId id="287" r:id="rId16"/>
    <p:sldId id="286" r:id="rId17"/>
    <p:sldId id="259" r:id="rId18"/>
    <p:sldId id="290" r:id="rId19"/>
    <p:sldId id="280" r:id="rId20"/>
    <p:sldId id="272" r:id="rId21"/>
    <p:sldId id="275" r:id="rId22"/>
    <p:sldId id="285" r:id="rId23"/>
    <p:sldId id="271" r:id="rId24"/>
    <p:sldId id="270" r:id="rId25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54"/>
    <p:restoredTop sz="94422"/>
  </p:normalViewPr>
  <p:slideViewPr>
    <p:cSldViewPr snapToGrid="0" snapToObjects="1" showGuides="1"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7T19:26:29.0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209 628,'62'0,"4"0,6 0,12 0,9 0,3 0,-39 0,2 0,2 0,0 0,1 0,-1 0,1 1,-2-1,-9 2,-1 0,44 3,-6 4,-6-1,-2 1,2 0,-3-1,-1-1,-4-3,-8-3,-5-1,-10 0,-2 0,-4 0,0-3,3 1,0-4,3 1,1 3,2-1,2 1,1 0,3-1,-1 0,-4 0,-5-2,-7-2,-3-2,1-2,1-2,0-1,-3 0,-8 3,-8 4,-5 3,-3 1,10-1,14-3,13 2,13-2,-1 1,4 3,-1-2,-5 2,-4 0,-9 1,-6 2,-6 0,-4 0,0 0,1 0,2 0,-1 0,-1 0,0 0,3 0,7 0,6 0,1 0,3 0,4 0,3 0,-2 0,-9 0,-11 0,-12 0,-7 0,0 0,0 0,0 0,0 0,-5 2,1 0,-2 1,6-2,-4-1,-57 0,6 0,-13 0,-6 0,-35 0,36 0,-1 0,-4 0,-1 0,0 0,1 0,3 0,1 0,1 0,1 0,0 0,0 0,-46 0,11 0,17 0,12 0,-2 0,-18 0,-12 0,2 0,9-2,14-4,3-2,-2-3,6 0,7 4,-1 2,-19 3,-26 2,42 0,-1 0,-44 0,27 0,22 0,9 0,-5 0,-5 0,3 0,10 0,9 0,-10 3,-16 3,-14 3,1 1,-1 1,-9 3,-16 2,41-8,0 0,-43 6,26-6,24-3,5 3,-4 2,-6 3,-13 3,-6 0,-11 4,33-9,-2 0,-7 1,0-2,-2-1,-1-2,5-2,1-1,-35-1,29-3,23 0,14 0,8 0,-3-1,-8-3,-7-5,-1-5,11-2,11 0,8-2,22-5,35-10,37-5,-28 19,4 4,1 1,-2 4,-9 3,-5 1,26 0,-36 4,-19 2,-4 0,8 0,23 0,30 0,-28 0,3 0,7 0,2 0,7 0,2 0,8 0,1 0,2 1,0 0,3 0,-2 1,-7 1,-2 1,-10-1,-2 1,-1-2,-1 0,-1 0,1-1,13-1,4 0,8 0,3-1,6-2,0-1,-3-1,-3-2,-14 0,-4-1,-11 1,-3-1,35-4,-1 2,-40 5,1 1,8-1,2 1,1-1,0 0,-2-1,-1 0,-4-1,-3 0,42-11,-4-3,2-4,1-2,-3 3,2 1,-3 6,1 2,-10 4,-16 6,-7 3,-2 2,-1 0,-4 0,-10 0,-11 0,-12 1,-55 26,-3-6,-48 23,1-6,39-14,-3 1,-7 6,-2 1,0 0,1-1,8-4,0-3,4-5,1-4,-29-4,-4-7,2-4,4-2,5-2,1-4,-2-3,-8 0,-4 2,-3 3,-3 3,34 3,-3 0,-17 1,-6 2,15 0,-2 1,-3 2,-11 2,-2 1,-2 3,-11 3,-2 2,-1 1,24-4,-1 0,1 0,-1 0,-22 5,0-1,2-1,7-3,3-2,3-1,-13-1,8-3,21-1,10-3,0-1,99-2,32 0,2 0,10 0,-14 0,8 0,3 0,-2 0,-4 0,-1 0,1 0,-2 0,21 0,-1 0,-3 0,-11 0,-3 0,-3 0,13 0,-7 0,-18 0,-4 0,-5 0,-1 0,1 0,0 0,7 0,3 0,10 0,2 0,10 0,2 0,6 0,1 0,-28-1,0-1,0 0,30-3,0 0,-7-2,-2 0,-7-1,-4 0,-10 1,-4 1,-6 1,-3-1,38-5,-12 3,-9-1,-9 2,-7 1,-10 1,-6 0,0 0,4-1,-1 0,-7 1,-13 3,-89-18,-9 4,-1 0,-9 1,5 4,-2 2,-10 1,-3 2,-2 1,-1 2,2 1,1 1,5 1,0 0,3 0,-1 0,-6 0,-1 0,-1 0,0 0,-2 0,1 0,7 0,1 0,5 0,1 0,-1 0,-1 0,-1 0,-1 0,-4 0,-1 0,-1 0,1 0,4 0,2 0,8 0,2 0,6 0,2 0,7 0,1 0,-2 0,-1 0,-6-2,-1-2,-3 0,0-2,-3-1,1 0,0-1,2 0,7 1,2 1,5-1,2 1,6 1,1 1,-46-5,44 4,0 1,-3-1,0 0,2 0,1 1,-34-4,29 4,29 0,18-1,56-31,9 11,13-1,9-4,11-2,6 0,-7 7,6 1,4 1,4 1,-21 7,4 0,2 0,1 2,0 0,-1 2,14-2,1 2,-1 1,-1 1,-3 1,-10 2,-1 1,-2 1,-3 1,-2 2,27 1,-5 3,-9 3,-1 2,-7 3,-2 3,-1-1,-2 0,0-2,-6-1,-1-3,-7-1,-2-2,38-1,-10 0,1-3,-40 0,3 0,12 0,2-1,12-2,2-1,4 0,0-1,0 0,-1-1,-9 1,-3 1,-10 2,-5 1,34 0,-33 1,-21 0,-15 0,-8 0,6 5,-5-1,13 4,1-1,8-2,5 2,-6-2,-8-2,-11 2,-69-1,-1 0,-3-2,-3 0,-38 0,0 6,2 5,40-1,-1 3,-11 4,-3 4,-13 7,-1 4,-7 5,0 2,3 2,2-1,9-2,4-2,11-8,3-2,9-5,2-3,-30 5,2-9,-1-7,1-4,12-3,16-1,23-1,9 0,3 0,-1 0,-4 0,-1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7T19:26:32.0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7T19:35:40.6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70 112,'72'0,"10"0,11 0,-39 0,1 0,4 0,1 0,2 0,2 0,2-1,1-1,7-2,2-2,1-2,2-2,1 0,-1 0,-3 1,-1 0,-10 2,0 0,-4 2,0 0,-2 0,0 1,-4 1,-1 0,44 0,-9 3,-10 0,-5 0,-6 0,-6 0,-5 0,-6 3,1 0,-1 2,5 0,6-2,11-2,11-1,5 0,-39 0,2 0,2 0,2 0,1 0,1 0,-1 0,0 0,-6 0,-2 0,44 0,-8 0,0 0,3 0,-2 0,3 0,0 0,0 0,3 3,4 3,3 1,-47-2,2-1,1 0,0 1,3-1,-1 0,3 2,-1-1,-2 1,0 0,0 0,0 0,-4 0,0 0,44 8,-10 0,-13 1,-7 3,-9 1,-10 1,-12-5,-11-4,-2-2,-1-2,4 1,-2-1,-9-3,-72 9,24-7,-57 10,46-6,-9 0,-9 0,2 0,-2 0,6-2,-1-1,-10-2,-1 0,-5-1,-4-1,8-1,4-2,5 2,6 0,-6 1,-7 0,3 0,-13 3,-6 0,-9 2,-6-2,7-3,6 1,1-1,-10 0,42-2,-3 0,-3-1,-2 0,0 0,0 0,3 0,2 0,-44 0,12 0,15 0,13 0,5 0,5 0,-12 0,-11 2,0 1,-9 0,-13-1,40 0,-2-1,-9 1,-1 0,0 0,1-1,7 2,1 0,4-2,2 1,-47 0,47 0,-1-1,-5-1,0 0,0 0,1 0,4 0,3 0,-30 0,15 0,2 0,-7 0,-21 0,-8 0,47 0,0 0,-48 0,8-3,3 0,-1-3,3 1,1-1,10 0,11 0,14-1,14 1,11 0,11 0,3 0,-2-3,-6-4,-3-3,-1 1,7 1,7 4,5-5,4-2,0-2,0-2,0 6,0-2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Calibri Light" panose="020F0302020204030204" pitchFamily="34" charset="0"/>
              </a:defRPr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Calibri Light" panose="020F0302020204030204" pitchFamily="34" charset="0"/>
              </a:defRPr>
            </a:lvl1pPr>
            <a:lvl2pPr>
              <a:defRPr b="0" i="0">
                <a:latin typeface="Calibri Light" panose="020F0302020204030204" pitchFamily="34" charset="0"/>
              </a:defRPr>
            </a:lvl2pPr>
            <a:lvl3pPr>
              <a:defRPr b="0" i="0">
                <a:latin typeface="Calibri Light" panose="020F0302020204030204" pitchFamily="34" charset="0"/>
              </a:defRPr>
            </a:lvl3pPr>
            <a:lvl4pPr>
              <a:defRPr b="0" i="0">
                <a:latin typeface="Calibri Light" panose="020F0302020204030204" pitchFamily="34" charset="0"/>
              </a:defRPr>
            </a:lvl4pPr>
            <a:lvl5pPr>
              <a:defRPr b="0" i="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CH" dirty="0"/>
              <a:t>Institut für Hausarztmedizin IHAMB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792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b="0" i="0">
                <a:latin typeface="Calibri Light" panose="020F0302020204030204" pitchFamily="34" charset="0"/>
              </a:defRPr>
            </a:lvl1pPr>
          </a:lstStyle>
          <a:p>
            <a:endParaRPr lang="de-DE" alt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792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b="0" i="0">
                <a:latin typeface="Calibri Light" panose="020F0302020204030204" pitchFamily="34" charset="0"/>
              </a:defRPr>
            </a:lvl1pPr>
          </a:lstStyle>
          <a:p>
            <a:fld id="{EBD7A698-7E94-3345-898A-F83A77FAB43D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3968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626225"/>
            <a:ext cx="2895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000000"/>
                </a:solidFill>
                <a:latin typeface="Calibri Light" panose="020F0302020204030204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e-CH" dirty="0"/>
              <a:t>Institut für Hausarztmedizin IHAMB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79388" y="1341438"/>
            <a:ext cx="8785225" cy="144462"/>
          </a:xfrm>
          <a:prstGeom prst="rect">
            <a:avLst/>
          </a:prstGeom>
          <a:gradFill rotWithShape="1">
            <a:gsLst>
              <a:gs pos="0">
                <a:srgbClr val="4E8FE0"/>
              </a:gs>
              <a:gs pos="100000">
                <a:srgbClr val="4E8FE0">
                  <a:gamma/>
                  <a:tint val="0"/>
                  <a:invGamma/>
                </a:srgbClr>
              </a:gs>
            </a:gsLst>
            <a:lin ang="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de-DE" b="0" i="0" dirty="0">
              <a:solidFill>
                <a:srgbClr val="00000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3076" name="Picture 6" descr="Logo U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165850"/>
            <a:ext cx="4143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customXml" Target="../ink/ink3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793531" y="2194034"/>
            <a:ext cx="7772400" cy="28640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4000" b="1" dirty="0"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KURZ-INFO </a:t>
            </a:r>
            <a:br>
              <a:rPr lang="de-DE" sz="4000" b="1" dirty="0"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</a:br>
            <a:r>
              <a:rPr lang="de-DE" sz="4000" b="1" dirty="0"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Anmelde-Modalitäten</a:t>
            </a:r>
            <a:br>
              <a:rPr lang="de-DE" sz="4000" b="1" dirty="0"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</a:br>
            <a:r>
              <a:rPr lang="de-DE" sz="4000" b="1" dirty="0"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für das</a:t>
            </a:r>
            <a:br>
              <a:rPr lang="de-DE" sz="4000" b="1" dirty="0"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</a:br>
            <a:r>
              <a:rPr lang="de-DE" sz="4000" b="1" dirty="0" err="1"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Einzeltutoriat</a:t>
            </a:r>
            <a:r>
              <a:rPr lang="de-DE" sz="4000" b="1" dirty="0"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 </a:t>
            </a:r>
            <a:r>
              <a:rPr lang="de-CH" sz="4000" b="1" dirty="0"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26/27</a:t>
            </a:r>
            <a:endParaRPr lang="de-DE" sz="4000" b="1" dirty="0">
              <a:latin typeface="Calibri" panose="020F0502020204030204" pitchFamily="34" charset="0"/>
              <a:ea typeface="ＭＳ Ｐゴシック" pitchFamily="-106" charset="-128"/>
              <a:cs typeface="Calibri" panose="020F0502020204030204" pitchFamily="34" charset="0"/>
            </a:endParaRPr>
          </a:p>
        </p:txBody>
      </p:sp>
      <p:sp>
        <p:nvSpPr>
          <p:cNvPr id="5123" name="Untertitel 2"/>
          <p:cNvSpPr>
            <a:spLocks noGrp="1"/>
          </p:cNvSpPr>
          <p:nvPr>
            <p:ph type="subTitle" idx="4294967295"/>
          </p:nvPr>
        </p:nvSpPr>
        <p:spPr bwMode="auto">
          <a:xfrm>
            <a:off x="1658006" y="5339255"/>
            <a:ext cx="6400800" cy="1156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dirty="0">
                <a:latin typeface="Calibri Light" panose="020F0302020204030204" pitchFamily="34" charset="0"/>
                <a:ea typeface="ＭＳ Ｐゴシック" pitchFamily="-106" charset="-128"/>
                <a:cs typeface="ＭＳ Ｐゴシック" pitchFamily="-106" charset="-128"/>
              </a:rPr>
              <a:t> Tiziana Strässle</a:t>
            </a:r>
          </a:p>
          <a:p>
            <a:pPr algn="ctr" eaLnBrk="1" hangingPunct="1"/>
            <a:r>
              <a:rPr lang="de-DE" dirty="0" err="1">
                <a:latin typeface="Calibri Light" panose="020F0302020204030204" pitchFamily="34" charset="0"/>
                <a:ea typeface="ＭＳ Ｐゴシック" pitchFamily="-106" charset="-128"/>
                <a:cs typeface="ＭＳ Ｐゴシック" pitchFamily="-106" charset="-128"/>
              </a:rPr>
              <a:t>Uniham</a:t>
            </a:r>
            <a:r>
              <a:rPr lang="de-DE" dirty="0">
                <a:latin typeface="Calibri Light" panose="020F0302020204030204" pitchFamily="34" charset="0"/>
                <a:ea typeface="ＭＳ Ｐゴシック" pitchFamily="-106" charset="-128"/>
                <a:cs typeface="ＭＳ Ｐゴシック" pitchFamily="-106" charset="-128"/>
              </a:rPr>
              <a:t>-BB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FB3A9E-AF5B-0413-C5A0-D94A7333B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8" y="203089"/>
            <a:ext cx="2946355" cy="1850369"/>
          </a:xfrm>
          <a:prstGeom prst="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</a:gradFill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261710" y="1983290"/>
            <a:ext cx="8620580" cy="2743789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Entschädigung der Tutorinnen mit Fortbildungspunkten (SGAIM 20 </a:t>
            </a:r>
            <a:r>
              <a:rPr lang="de-CH" sz="3000" dirty="0" err="1">
                <a:ea typeface="ＭＳ Ｐゴシック" pitchFamily="-102" charset="-128"/>
                <a:cs typeface="ＭＳ Ｐゴシック" pitchFamily="-102" charset="-128"/>
              </a:rPr>
              <a:t>Credits</a:t>
            </a: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, SGP 10 </a:t>
            </a:r>
            <a:r>
              <a:rPr lang="de-CH" sz="3000" dirty="0" err="1">
                <a:ea typeface="ＭＳ Ｐゴシック" pitchFamily="-102" charset="-128"/>
                <a:cs typeface="ＭＳ Ｐゴシック" pitchFamily="-102" charset="-128"/>
              </a:rPr>
              <a:t>Credits</a:t>
            </a: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)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CH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Finanzielle Entschädigung</a:t>
            </a:r>
            <a:endParaRPr lang="de-DE" sz="11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sp>
        <p:nvSpPr>
          <p:cNvPr id="7172" name="Textfeld 4"/>
          <p:cNvSpPr txBox="1">
            <a:spLocks noChangeArrowheads="1"/>
          </p:cNvSpPr>
          <p:nvPr/>
        </p:nvSpPr>
        <p:spPr bwMode="auto">
          <a:xfrm>
            <a:off x="336011" y="368932"/>
            <a:ext cx="79808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r>
              <a:rPr lang="de-DE" sz="4000" dirty="0">
                <a:solidFill>
                  <a:srgbClr val="000000"/>
                </a:solidFill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Wenn Sie Ihre Tutorin selber suchen: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DDB842F-76E4-AC7C-852C-221FFD1EB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52504A7-AB91-F2BB-7DB3-4E7DC081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F7105407-6464-D700-86CC-E8ED8DEC25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063943"/>
              </p:ext>
            </p:extLst>
          </p:nvPr>
        </p:nvGraphicFramePr>
        <p:xfrm>
          <a:off x="2173412" y="56323"/>
          <a:ext cx="4667001" cy="6395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kument" r:id="rId3" imgW="7200900" imgH="9867900" progId="Word.Document.8">
                  <p:embed/>
                </p:oleObj>
              </mc:Choice>
              <mc:Fallback>
                <p:oleObj name="Dokument" r:id="rId3" imgW="7200900" imgH="98679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3412" y="56323"/>
                        <a:ext cx="4667001" cy="6395890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ahmen 3">
            <a:extLst>
              <a:ext uri="{FF2B5EF4-FFF2-40B4-BE49-F238E27FC236}">
                <a16:creationId xmlns:a16="http://schemas.microsoft.com/office/drawing/2014/main" id="{4F4098DD-5D20-9A65-0468-7EEDE7B88B53}"/>
              </a:ext>
            </a:extLst>
          </p:cNvPr>
          <p:cNvSpPr/>
          <p:nvPr/>
        </p:nvSpPr>
        <p:spPr bwMode="auto">
          <a:xfrm>
            <a:off x="2398816" y="1876301"/>
            <a:ext cx="3555897" cy="546265"/>
          </a:xfrm>
          <a:prstGeom prst="frame">
            <a:avLst>
              <a:gd name="adj1" fmla="val 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7" name="Pfeil nach rechts 6">
            <a:extLst>
              <a:ext uri="{FF2B5EF4-FFF2-40B4-BE49-F238E27FC236}">
                <a16:creationId xmlns:a16="http://schemas.microsoft.com/office/drawing/2014/main" id="{E9743E02-1FD0-63FE-1896-81C4BE93D1CA}"/>
              </a:ext>
            </a:extLst>
          </p:cNvPr>
          <p:cNvSpPr/>
          <p:nvPr/>
        </p:nvSpPr>
        <p:spPr bwMode="auto">
          <a:xfrm flipV="1">
            <a:off x="285008" y="2054429"/>
            <a:ext cx="1971303" cy="36813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5DF71E63-0EDE-CB10-8BFF-02DFAEC5D451}"/>
                  </a:ext>
                </a:extLst>
              </p14:cNvPr>
              <p14:cNvContentPartPr/>
              <p14:nvPr/>
            </p14:nvContentPartPr>
            <p14:xfrm>
              <a:off x="3679013" y="5254471"/>
              <a:ext cx="1929600" cy="2966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5DF71E63-0EDE-CB10-8BFF-02DFAEC5D4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25373" y="5146831"/>
                <a:ext cx="203724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9006F2D-82DE-9AF0-394E-30A99405074A}"/>
                  </a:ext>
                </a:extLst>
              </p14:cNvPr>
              <p14:cNvContentPartPr/>
              <p14:nvPr/>
            </p14:nvContentPartPr>
            <p14:xfrm>
              <a:off x="-1724587" y="1133191"/>
              <a:ext cx="360" cy="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9006F2D-82DE-9AF0-394E-30A9940507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778587" y="1025191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ahmen 4">
            <a:extLst>
              <a:ext uri="{FF2B5EF4-FFF2-40B4-BE49-F238E27FC236}">
                <a16:creationId xmlns:a16="http://schemas.microsoft.com/office/drawing/2014/main" id="{A52B53B8-74FB-32B3-F3AF-0A7527A942AF}"/>
              </a:ext>
            </a:extLst>
          </p:cNvPr>
          <p:cNvSpPr/>
          <p:nvPr/>
        </p:nvSpPr>
        <p:spPr bwMode="auto">
          <a:xfrm>
            <a:off x="2342789" y="1828799"/>
            <a:ext cx="3611924" cy="653143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7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2377966"/>
            <a:ext cx="8229600" cy="2877207"/>
          </a:xfrm>
        </p:spPr>
        <p:txBody>
          <a:bodyPr/>
          <a:lstStyle/>
          <a:p>
            <a:pPr marL="0" indent="0" algn="ctr"/>
            <a:endParaRPr lang="de-DE" dirty="0"/>
          </a:p>
          <a:p>
            <a:pPr marL="514350" indent="-514350" algn="ctr">
              <a:buFont typeface="+mj-lt"/>
              <a:buAutoNum type="arabicPeriod" startAt="2"/>
            </a:pPr>
            <a:r>
              <a:rPr lang="de-DE" dirty="0"/>
              <a:t>Zuteilung über </a:t>
            </a:r>
            <a:r>
              <a:rPr lang="de-DE" dirty="0" err="1"/>
              <a:t>medbas.ch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Wie finde ich einen ET Tutorin?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Institut für Hausarztmedizin IHAMB</a:t>
            </a:r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C6658EC3-D65D-A447-8DA1-21BBB1F6B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6A7C559-5278-9B82-D78F-4425A5D51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96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27D5108-C07B-954E-625C-C70D394EE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EBE94A06-F13E-3A39-5CC2-56E75BD7B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02728"/>
              </p:ext>
            </p:extLst>
          </p:nvPr>
        </p:nvGraphicFramePr>
        <p:xfrm>
          <a:off x="2149435" y="44450"/>
          <a:ext cx="4667001" cy="6395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kument" r:id="rId3" imgW="7200900" imgH="9867900" progId="Word.Document.8">
                  <p:embed/>
                </p:oleObj>
              </mc:Choice>
              <mc:Fallback>
                <p:oleObj name="Dokument" r:id="rId3" imgW="7200900" imgH="9867900" progId="Word.Document.8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F7105407-6464-D700-86CC-E8ED8DEC25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9435" y="44450"/>
                        <a:ext cx="4667001" cy="6395890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ahmen 3">
            <a:extLst>
              <a:ext uri="{FF2B5EF4-FFF2-40B4-BE49-F238E27FC236}">
                <a16:creationId xmlns:a16="http://schemas.microsoft.com/office/drawing/2014/main" id="{55D0F9A0-E5A5-A9CB-A810-BC9184D6F6F4}"/>
              </a:ext>
            </a:extLst>
          </p:cNvPr>
          <p:cNvSpPr/>
          <p:nvPr/>
        </p:nvSpPr>
        <p:spPr bwMode="auto">
          <a:xfrm>
            <a:off x="2315688" y="3562597"/>
            <a:ext cx="4025735" cy="866899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2C947D5B-110B-D255-D4E4-8E2DDC2416E0}"/>
              </a:ext>
            </a:extLst>
          </p:cNvPr>
          <p:cNvSpPr/>
          <p:nvPr/>
        </p:nvSpPr>
        <p:spPr bwMode="auto">
          <a:xfrm flipV="1">
            <a:off x="308758" y="3817916"/>
            <a:ext cx="1531917" cy="35626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3643B71-1D66-1D62-8AF1-E99546BDFE8D}"/>
                  </a:ext>
                </a:extLst>
              </p14:cNvPr>
              <p14:cNvContentPartPr/>
              <p14:nvPr/>
            </p14:nvContentPartPr>
            <p14:xfrm>
              <a:off x="3484968" y="5397751"/>
              <a:ext cx="2110680" cy="1720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3643B71-1D66-1D62-8AF1-E99546BDFE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30968" y="5290111"/>
                <a:ext cx="2218320" cy="3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0280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7DE651-A3C8-23D6-2383-1847166E7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7BB9981-F10C-6832-D514-ECDBF56694E5}"/>
              </a:ext>
            </a:extLst>
          </p:cNvPr>
          <p:cNvSpPr txBox="1"/>
          <p:nvPr/>
        </p:nvSpPr>
        <p:spPr>
          <a:xfrm>
            <a:off x="1068779" y="403761"/>
            <a:ext cx="6707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Bei Zuteilung über </a:t>
            </a:r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medbas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 wichtig</a:t>
            </a:r>
            <a:r>
              <a:rPr lang="de-DE" dirty="0"/>
              <a:t>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74DAF6D-B468-F464-59A6-526990417FE7}"/>
              </a:ext>
            </a:extLst>
          </p:cNvPr>
          <p:cNvSpPr txBox="1"/>
          <p:nvPr/>
        </p:nvSpPr>
        <p:spPr>
          <a:xfrm>
            <a:off x="653143" y="2220686"/>
            <a:ext cx="72083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Nach Erhalt der Kontaktdaten des Tutors 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unbedingt </a:t>
            </a:r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persönliche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 Kontaktaufnahme und Vorstellung bei der Tutorin</a:t>
            </a:r>
          </a:p>
        </p:txBody>
      </p:sp>
    </p:spTree>
    <p:extLst>
      <p:ext uri="{BB962C8B-B14F-4D97-AF65-F5344CB8AC3E}">
        <p14:creationId xmlns:p14="http://schemas.microsoft.com/office/powerpoint/2010/main" val="130160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62008"/>
            <a:ext cx="8229600" cy="4087156"/>
          </a:xfrm>
        </p:spPr>
        <p:txBody>
          <a:bodyPr/>
          <a:lstStyle/>
          <a:p>
            <a:pPr algn="ctr"/>
            <a:endParaRPr lang="de-DE" dirty="0"/>
          </a:p>
          <a:p>
            <a:pPr algn="ctr"/>
            <a:r>
              <a:rPr lang="de-DE" dirty="0"/>
              <a:t>Entweder über </a:t>
            </a:r>
            <a:r>
              <a:rPr lang="de-DE" dirty="0" err="1"/>
              <a:t>medbas.ch</a:t>
            </a:r>
            <a:endParaRPr lang="de-DE" dirty="0"/>
          </a:p>
          <a:p>
            <a:pPr algn="ctr"/>
            <a:r>
              <a:rPr lang="de-DE" dirty="0"/>
              <a:t>oder </a:t>
            </a:r>
          </a:p>
          <a:p>
            <a:pPr algn="ctr"/>
            <a:r>
              <a:rPr lang="de-DE" dirty="0"/>
              <a:t>Homepage </a:t>
            </a:r>
            <a:r>
              <a:rPr lang="de-DE" dirty="0" err="1"/>
              <a:t>Uniham</a:t>
            </a:r>
            <a:r>
              <a:rPr lang="de-DE" dirty="0"/>
              <a:t>-BB</a:t>
            </a:r>
          </a:p>
          <a:p>
            <a:pPr algn="ctr"/>
            <a:r>
              <a:rPr lang="de-DE" dirty="0"/>
              <a:t>(</a:t>
            </a:r>
            <a:r>
              <a:rPr lang="de-DE" dirty="0" err="1"/>
              <a:t>www.ihamb.unibas.ch</a:t>
            </a:r>
            <a:r>
              <a:rPr lang="de-DE" dirty="0"/>
              <a:t>)</a:t>
            </a:r>
          </a:p>
          <a:p>
            <a:r>
              <a:rPr lang="de-DE" dirty="0"/>
              <a:t>	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Institut für Hausarztmedizin IHAMB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Online Anmeldeformular</a:t>
            </a:r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82B4D182-CD73-2844-92BB-4C61D1A94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A03F7E-27BF-6998-3B99-7900A195E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39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/>
              <a:t>Praxisadresse über OLAT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744189" y="2380786"/>
            <a:ext cx="7195479" cy="2280424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/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Falls es </a:t>
            </a:r>
            <a:r>
              <a:rPr lang="de-DE" b="1" dirty="0">
                <a:ea typeface="ＭＳ Ｐゴシック" pitchFamily="-106" charset="-128"/>
                <a:cs typeface="ＭＳ Ｐゴシック" pitchFamily="-106" charset="-128"/>
              </a:rPr>
              <a:t>zu viele Anmeldungen </a:t>
            </a: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für das eine oder andere ET gibt, wird nach </a:t>
            </a:r>
            <a:r>
              <a:rPr lang="de-DE" b="1" dirty="0">
                <a:ea typeface="ＭＳ Ｐゴシック" pitchFamily="-106" charset="-128"/>
                <a:cs typeface="ＭＳ Ｐゴシック" pitchFamily="-106" charset="-128"/>
              </a:rPr>
              <a:t>Zufallsprinzip</a:t>
            </a: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 umverteilt.</a:t>
            </a:r>
          </a:p>
          <a:p>
            <a:pPr marL="0" indent="0" algn="ctr"/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597F66A-9092-294F-8060-B22230DD8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2F8F955-07F5-2F1F-D00A-5898B5D6A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de-DE" dirty="0"/>
              <a:t>Praxisadresse über </a:t>
            </a:r>
            <a:r>
              <a:rPr lang="de-DE" dirty="0" err="1"/>
              <a:t>medbas</a:t>
            </a:r>
            <a:r>
              <a:rPr lang="de-DE" dirty="0"/>
              <a:t> – </a:t>
            </a:r>
            <a:br>
              <a:rPr lang="de-DE" dirty="0"/>
            </a:br>
            <a:r>
              <a:rPr lang="de-DE" dirty="0"/>
              <a:t>wann werden die Listen aufgeschaltet???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369300" cy="45259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/>
            <a:r>
              <a:rPr lang="de-DE" sz="2800" b="1" dirty="0">
                <a:ea typeface="ＭＳ Ｐゴシック" pitchFamily="-106" charset="-128"/>
                <a:cs typeface="ＭＳ Ｐゴシック" pitchFamily="-106" charset="-128"/>
              </a:rPr>
              <a:t>Semester ET</a:t>
            </a:r>
          </a:p>
          <a:p>
            <a:pPr marL="857250" lvl="1" indent="-457200">
              <a:buFont typeface="Arial" charset="0"/>
              <a:buChar char="•"/>
            </a:pPr>
            <a:r>
              <a:rPr lang="de-CH" altLang="de-DE" b="1" dirty="0">
                <a:latin typeface="Calibri" panose="020F0502020204030204" pitchFamily="34" charset="0"/>
                <a:cs typeface="Calibri" panose="020F0502020204030204" pitchFamily="34" charset="0"/>
              </a:rPr>
              <a:t>20. Mai bis 05. Juni 2026 </a:t>
            </a:r>
            <a:r>
              <a:rPr lang="de-CH" dirty="0" err="1"/>
              <a:t>medbas</a:t>
            </a:r>
            <a:r>
              <a:rPr lang="de-DE" sz="2400" b="1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offen für Semester ET Liste</a:t>
            </a:r>
          </a:p>
          <a:p>
            <a:pPr marL="857250" lvl="1" indent="-457200">
              <a:buFont typeface="Arial" charset="0"/>
              <a:buChar char="•"/>
            </a:pPr>
            <a:r>
              <a:rPr lang="de-CH" dirty="0">
                <a:solidFill>
                  <a:srgbClr val="FF0000"/>
                </a:solidFill>
              </a:rPr>
              <a:t>12.6.26</a:t>
            </a:r>
            <a:r>
              <a:rPr lang="de-DE" dirty="0">
                <a:solidFill>
                  <a:srgbClr val="FF0000"/>
                </a:solidFill>
                <a:ea typeface="ＭＳ Ｐゴシック" pitchFamily="-106" charset="-128"/>
                <a:cs typeface="ＭＳ Ｐゴシック" pitchFamily="-106" charset="-128"/>
              </a:rPr>
              <a:t> Deadline</a:t>
            </a: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 Abgabe Bestätigungstalon</a:t>
            </a:r>
          </a:p>
          <a:p>
            <a:pPr marL="0" indent="0"/>
            <a:endParaRPr lang="de-DE" sz="2400" dirty="0">
              <a:ea typeface="ＭＳ Ｐゴシック" pitchFamily="-106" charset="-128"/>
              <a:cs typeface="ＭＳ Ｐゴシック" pitchFamily="-106" charset="-128"/>
            </a:endParaRPr>
          </a:p>
          <a:p>
            <a:pPr marL="0" indent="0"/>
            <a:r>
              <a:rPr lang="de-DE" sz="2800" b="1" dirty="0">
                <a:ea typeface="ＭＳ Ｐゴシック" pitchFamily="-106" charset="-128"/>
                <a:cs typeface="ＭＳ Ｐゴシック" pitchFamily="-106" charset="-128"/>
              </a:rPr>
              <a:t>Block ET</a:t>
            </a:r>
          </a:p>
          <a:p>
            <a:pPr marL="914400" lvl="1" indent="-514350">
              <a:buFont typeface="Arial" charset="0"/>
              <a:buChar char="•"/>
            </a:pPr>
            <a:r>
              <a:rPr lang="de-CH" altLang="de-DE" b="1" dirty="0">
                <a:latin typeface="Calibri" panose="020F0502020204030204" pitchFamily="34" charset="0"/>
                <a:cs typeface="Calibri" panose="020F0502020204030204" pitchFamily="34" charset="0"/>
              </a:rPr>
              <a:t>17. Juni bis 01. Juli 2026 </a:t>
            </a:r>
            <a:r>
              <a:rPr lang="de-DE" b="1" dirty="0" err="1">
                <a:ea typeface="ＭＳ Ｐゴシック" pitchFamily="-106" charset="-128"/>
                <a:cs typeface="ＭＳ Ｐゴシック" pitchFamily="-106" charset="-128"/>
              </a:rPr>
              <a:t>medbas</a:t>
            </a:r>
            <a:r>
              <a:rPr lang="de-DE" b="1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offen für Block ET Liste</a:t>
            </a:r>
          </a:p>
          <a:p>
            <a:pPr marL="914400" lvl="1" indent="-514350">
              <a:buFont typeface="Arial" charset="0"/>
              <a:buChar char="•"/>
            </a:pPr>
            <a:r>
              <a:rPr lang="de-DE" b="1" dirty="0">
                <a:solidFill>
                  <a:srgbClr val="FF0000"/>
                </a:solidFill>
                <a:ea typeface="ＭＳ Ｐゴシック" pitchFamily="-106" charset="-128"/>
                <a:cs typeface="ＭＳ Ｐゴシック" pitchFamily="-106" charset="-128"/>
              </a:rPr>
              <a:t>13.7.26 Deadline </a:t>
            </a: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Abgabe Bestätigungstalon</a:t>
            </a:r>
          </a:p>
          <a:p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buFontTx/>
              <a:buChar char="•"/>
            </a:pPr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9446912-20B5-044D-9CD2-91332342A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31BA314-84E5-B125-FE84-977D2695B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4"/>
          <p:cNvSpPr>
            <a:spLocks noGrp="1"/>
          </p:cNvSpPr>
          <p:nvPr>
            <p:ph type="title"/>
          </p:nvPr>
        </p:nvSpPr>
        <p:spPr bwMode="auto">
          <a:xfrm>
            <a:off x="-1595970" y="309536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Das Formular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2577662"/>
            <a:ext cx="3557752" cy="253036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/>
            <a:endParaRPr lang="de-DE" sz="800" dirty="0">
              <a:ea typeface="ＭＳ Ｐゴシック" pitchFamily="-106" charset="-128"/>
              <a:cs typeface="ＭＳ Ｐゴシック" pitchFamily="-106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FF0000"/>
                </a:solidFill>
                <a:ea typeface="ＭＳ Ｐゴシック" pitchFamily="-106" charset="-128"/>
                <a:cs typeface="ＭＳ Ｐゴシック" pitchFamily="-106" charset="-128"/>
              </a:rPr>
              <a:t>ALLE</a:t>
            </a:r>
            <a:r>
              <a:rPr lang="de-DE" dirty="0">
                <a:solidFill>
                  <a:srgbClr val="FF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füllen das Anmeldeformular aus!!!!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400" dirty="0">
              <a:ea typeface="ＭＳ Ｐゴシック" pitchFamily="-106" charset="-128"/>
              <a:cs typeface="ＭＳ Ｐゴシック" pitchFamily="-106" charset="-128"/>
            </a:endParaRPr>
          </a:p>
          <a:p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buFontTx/>
              <a:buChar char="•"/>
            </a:pPr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E915B50-8A7D-DD49-F275-6A54854A9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453A0276-8958-DB66-CD94-466270A70C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242245"/>
              </p:ext>
            </p:extLst>
          </p:nvPr>
        </p:nvGraphicFramePr>
        <p:xfrm>
          <a:off x="4288525" y="309536"/>
          <a:ext cx="4277406" cy="5861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kument" r:id="rId4" imgW="7200900" imgH="9867900" progId="Word.Document.8">
                  <p:embed/>
                </p:oleObj>
              </mc:Choice>
              <mc:Fallback>
                <p:oleObj name="Dokument" r:id="rId4" imgW="7200900" imgH="98679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8525" y="309536"/>
                        <a:ext cx="4277406" cy="5861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96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Anmelde-Regeln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369300" cy="45259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/>
            <a:endParaRPr lang="de-DE" sz="800" dirty="0">
              <a:ea typeface="ＭＳ Ｐゴシック" pitchFamily="-106" charset="-128"/>
              <a:cs typeface="ＭＳ Ｐゴシック" pitchFamily="-106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Wer selbst eine Tutorin gefunden hat, sucht sich KEINEN </a:t>
            </a:r>
            <a:r>
              <a:rPr lang="de-CH" dirty="0">
                <a:ea typeface="ＭＳ Ｐゴシック" pitchFamily="-106" charset="-128"/>
                <a:cs typeface="ＭＳ Ｐゴシック" pitchFamily="-106" charset="-128"/>
              </a:rPr>
              <a:t>über </a:t>
            </a:r>
            <a:r>
              <a:rPr lang="de-CH" dirty="0" err="1">
                <a:ea typeface="ＭＳ Ｐゴシック" pitchFamily="-106" charset="-128"/>
                <a:cs typeface="ＭＳ Ｐゴシック" pitchFamily="-106" charset="-128"/>
              </a:rPr>
              <a:t>medbas</a:t>
            </a:r>
            <a:r>
              <a:rPr lang="de-CH" dirty="0">
                <a:ea typeface="ＭＳ Ｐゴシック" pitchFamily="-106" charset="-128"/>
                <a:cs typeface="ＭＳ Ｐゴシック" pitchFamily="-106" charset="-128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de-CH" sz="1400" dirty="0">
              <a:ea typeface="ＭＳ Ｐゴシック" pitchFamily="-106" charset="-128"/>
              <a:cs typeface="ＭＳ Ｐゴシック" pitchFamily="-106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 err="1">
                <a:ea typeface="ＭＳ Ｐゴシック" pitchFamily="-106" charset="-128"/>
                <a:cs typeface="ＭＳ Ｐゴシック" pitchFamily="-106" charset="-128"/>
              </a:rPr>
              <a:t>Jede:r</a:t>
            </a:r>
            <a:r>
              <a:rPr lang="de-CH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CH" dirty="0" err="1">
                <a:ea typeface="ＭＳ Ｐゴシック" pitchFamily="-106" charset="-128"/>
                <a:cs typeface="ＭＳ Ｐゴシック" pitchFamily="-106" charset="-128"/>
              </a:rPr>
              <a:t>Student:in</a:t>
            </a:r>
            <a:r>
              <a:rPr lang="de-CH" dirty="0">
                <a:ea typeface="ＭＳ Ｐゴシック" pitchFamily="-106" charset="-128"/>
                <a:cs typeface="ＭＳ Ｐゴシック" pitchFamily="-106" charset="-128"/>
              </a:rPr>
              <a:t> meldet sich </a:t>
            </a:r>
            <a:r>
              <a:rPr lang="de-CH" b="1" dirty="0">
                <a:ea typeface="ＭＳ Ｐゴシック" pitchFamily="-106" charset="-128"/>
                <a:cs typeface="ＭＳ Ｐゴシック" pitchFamily="-106" charset="-128"/>
              </a:rPr>
              <a:t>nur bei EINER/EINEM Tutorin/Tutor an!!!</a:t>
            </a:r>
          </a:p>
          <a:p>
            <a:pPr>
              <a:buFont typeface="Arial" panose="020B0604020202020204" pitchFamily="34" charset="0"/>
              <a:buChar char="•"/>
            </a:pPr>
            <a:endParaRPr lang="de-CH" sz="1400" dirty="0">
              <a:ea typeface="ＭＳ Ｐゴシック" pitchFamily="-106" charset="-128"/>
              <a:cs typeface="ＭＳ Ｐゴシック" pitchFamily="-106" charset="-128"/>
            </a:endParaRPr>
          </a:p>
          <a:p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buFontTx/>
              <a:buChar char="•"/>
            </a:pPr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C06C9EE-C4F3-1947-8EF0-4EED023B6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FD5F700-B55D-DFC3-A550-4635C0B61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0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472669" y="1716812"/>
            <a:ext cx="8324490" cy="4084637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571500" indent="-5715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de-DE" sz="36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71500" indent="-5715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ea typeface="ＭＳ Ｐゴシック" pitchFamily="-102" charset="-128"/>
                <a:cs typeface="ＭＳ Ｐゴシック" pitchFamily="-102" charset="-128"/>
              </a:rPr>
              <a:t>Wird in einer Hausarzt- oder Kinderarzt-praxis absolviert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de-DE" sz="15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71500" indent="-5715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ea typeface="ＭＳ Ｐゴシック" pitchFamily="-102" charset="-128"/>
                <a:cs typeface="ＭＳ Ｐゴシック" pitchFamily="-102" charset="-128"/>
              </a:rPr>
              <a:t>ist obligatorisch </a:t>
            </a:r>
            <a:r>
              <a:rPr lang="de-DE" sz="3600" b="1" dirty="0">
                <a:ea typeface="ＭＳ Ｐゴシック" pitchFamily="-102" charset="-128"/>
                <a:cs typeface="ＭＳ Ｐゴシック" pitchFamily="-102" charset="-128"/>
              </a:rPr>
              <a:t>während des 1. MA</a:t>
            </a:r>
          </a:p>
          <a:p>
            <a:pPr marL="571500" indent="-5715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de-DE" sz="15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71500" indent="-5715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ea typeface="ＭＳ Ｐゴシック" pitchFamily="-102" charset="-128"/>
                <a:cs typeface="ＭＳ Ｐゴシック" pitchFamily="-102" charset="-128"/>
              </a:rPr>
              <a:t>Welche Formen gibt es?</a:t>
            </a:r>
          </a:p>
          <a:p>
            <a:pPr marL="971550" lvl="1" indent="-5715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3200" dirty="0">
                <a:ea typeface="ＭＳ Ｐゴシック" pitchFamily="-102" charset="-128"/>
                <a:cs typeface="ＭＳ Ｐゴシック" pitchFamily="-102" charset="-128"/>
              </a:rPr>
              <a:t>Semester ET</a:t>
            </a:r>
          </a:p>
          <a:p>
            <a:pPr marL="971550" lvl="1" indent="-5715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3200" dirty="0">
                <a:ea typeface="ＭＳ Ｐゴシック" pitchFamily="-102" charset="-128"/>
                <a:cs typeface="ＭＳ Ｐゴシック" pitchFamily="-102" charset="-128"/>
              </a:rPr>
              <a:t>Block ET</a:t>
            </a:r>
          </a:p>
          <a:p>
            <a:pPr marL="514350" indent="-5143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sp>
        <p:nvSpPr>
          <p:cNvPr id="7172" name="Textfeld 4"/>
          <p:cNvSpPr txBox="1">
            <a:spLocks noChangeArrowheads="1"/>
          </p:cNvSpPr>
          <p:nvPr/>
        </p:nvSpPr>
        <p:spPr bwMode="auto">
          <a:xfrm>
            <a:off x="3257550" y="381000"/>
            <a:ext cx="1951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4000" b="1" dirty="0">
                <a:solidFill>
                  <a:srgbClr val="000000"/>
                </a:solidFill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Das ET...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211782B-E446-4F69-9AB8-6E00ABA3E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3830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>
                <a:solidFill>
                  <a:srgbClr val="FF0000"/>
                </a:solidFill>
                <a:ea typeface="ＭＳ Ｐゴシック" pitchFamily="-106" charset="-128"/>
                <a:cs typeface="ＭＳ Ｐゴシック" pitchFamily="-106" charset="-128"/>
              </a:rPr>
              <a:t>ALLE </a:t>
            </a: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Anmeldung müssen bis </a:t>
            </a:r>
          </a:p>
          <a:p>
            <a:pPr algn="ctr"/>
            <a:r>
              <a:rPr lang="de-DE">
                <a:ea typeface="ＭＳ Ｐゴシック" pitchFamily="-106" charset="-128"/>
                <a:cs typeface="ＭＳ Ｐゴシック" pitchFamily="-106" charset="-128"/>
              </a:rPr>
              <a:t>spätestens </a:t>
            </a:r>
            <a:r>
              <a:rPr lang="de-DE" b="1" i="1">
                <a:solidFill>
                  <a:srgbClr val="FF0000"/>
                </a:solidFill>
                <a:ea typeface="ＭＳ Ｐゴシック" pitchFamily="-106" charset="-128"/>
                <a:cs typeface="ＭＳ Ｐゴシック" pitchFamily="-106" charset="-128"/>
              </a:rPr>
              <a:t>22.4.26</a:t>
            </a:r>
            <a:endParaRPr lang="de-DE" b="1" i="1" dirty="0">
              <a:solidFill>
                <a:srgbClr val="FF00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algn="ctr"/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  <a:p>
            <a:pPr algn="ctr"/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per mail: </a:t>
            </a:r>
            <a:r>
              <a:rPr lang="de-DE" dirty="0" err="1">
                <a:ea typeface="ＭＳ Ｐゴシック" pitchFamily="-106" charset="-128"/>
                <a:cs typeface="ＭＳ Ｐゴシック" pitchFamily="-106" charset="-128"/>
              </a:rPr>
              <a:t>info-unihambb@unibas.ch</a:t>
            </a:r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  <a:p>
            <a:pPr algn="ctr"/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Institut für Hausarztmedizin IHAMB</a:t>
            </a:r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0D496918-3E39-7442-A064-495C6EAA2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EA0945-6361-7B4C-0140-D3B8E1673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Institut für Hausarztmedizin IHAMB</a:t>
            </a:r>
          </a:p>
        </p:txBody>
      </p:sp>
      <p:pic>
        <p:nvPicPr>
          <p:cNvPr id="6" name="Inhaltsplatzhalter 5" descr="Reiskost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409" y="487244"/>
            <a:ext cx="7505337" cy="6138981"/>
          </a:xfrm>
        </p:spPr>
      </p:pic>
      <p:sp>
        <p:nvSpPr>
          <p:cNvPr id="8" name="Rechteck 7"/>
          <p:cNvSpPr/>
          <p:nvPr/>
        </p:nvSpPr>
        <p:spPr bwMode="auto">
          <a:xfrm>
            <a:off x="5051876" y="2561245"/>
            <a:ext cx="2422746" cy="170750"/>
          </a:xfrm>
          <a:prstGeom prst="rect">
            <a:avLst/>
          </a:prstGeom>
          <a:solidFill>
            <a:srgbClr val="FFFF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1520328" y="3133765"/>
            <a:ext cx="6251336" cy="170750"/>
          </a:xfrm>
          <a:prstGeom prst="rect">
            <a:avLst/>
          </a:prstGeom>
          <a:solidFill>
            <a:srgbClr val="FFFF0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1082422" y="3881645"/>
            <a:ext cx="6739309" cy="170750"/>
          </a:xfrm>
          <a:prstGeom prst="rect">
            <a:avLst/>
          </a:prstGeom>
          <a:solidFill>
            <a:srgbClr val="FFFF0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1082422" y="4065980"/>
            <a:ext cx="4423293" cy="170750"/>
          </a:xfrm>
          <a:prstGeom prst="rect">
            <a:avLst/>
          </a:prstGeom>
          <a:solidFill>
            <a:srgbClr val="FFFF0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2530788-49A7-5331-9A23-3D498D5A4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1978024"/>
            <a:ext cx="8229600" cy="40363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Anforderungen:</a:t>
            </a:r>
          </a:p>
          <a:p>
            <a:pPr marL="685800" lvl="1">
              <a:buFont typeface="Arial" charset="0"/>
              <a:buChar char="•"/>
            </a:pP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Anfahrtsweg mit den </a:t>
            </a:r>
            <a:r>
              <a:rPr lang="de-CH" dirty="0">
                <a:ea typeface="ＭＳ Ｐゴシック" pitchFamily="-106" charset="-128"/>
                <a:cs typeface="ＭＳ Ｐゴシック" pitchFamily="-106" charset="-128"/>
              </a:rPr>
              <a:t>ÖV &gt; 1.5 Stunde</a:t>
            </a:r>
          </a:p>
          <a:p>
            <a:pPr marL="685800" lvl="1">
              <a:buFont typeface="Arial" charset="0"/>
              <a:buChar char="•"/>
            </a:pPr>
            <a:r>
              <a:rPr lang="de-CH" dirty="0">
                <a:ea typeface="ＭＳ Ｐゴシック" pitchFamily="-106" charset="-128"/>
                <a:cs typeface="ＭＳ Ｐゴシック" pitchFamily="-106" charset="-128"/>
              </a:rPr>
              <a:t>Nachweis eines Belegs</a:t>
            </a:r>
          </a:p>
          <a:p>
            <a:pPr marL="685800" lvl="1">
              <a:buFont typeface="Arial" charset="0"/>
              <a:buChar char="•"/>
            </a:pPr>
            <a:r>
              <a:rPr lang="de-CH" b="1" dirty="0">
                <a:ea typeface="ＭＳ Ｐゴシック" pitchFamily="-106" charset="-128"/>
                <a:cs typeface="ＭＳ Ｐゴシック" pitchFamily="-106" charset="-128"/>
              </a:rPr>
              <a:t>Max. CHF 500.- </a:t>
            </a:r>
          </a:p>
          <a:p>
            <a:pPr marL="685800" lvl="1">
              <a:buFont typeface="Arial" charset="0"/>
              <a:buChar char="•"/>
            </a:pPr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  <a:p>
            <a:pPr marL="400050" lvl="1" indent="0">
              <a:buNone/>
            </a:pPr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  <a:p>
            <a:pPr marL="400050" lvl="1" indent="0">
              <a:buNone/>
            </a:pP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Übernahme durch das </a:t>
            </a:r>
            <a:r>
              <a:rPr lang="de-DE" dirty="0" err="1">
                <a:ea typeface="ＭＳ Ｐゴシック" pitchFamily="-106" charset="-128"/>
                <a:cs typeface="ＭＳ Ｐゴシック" pitchFamily="-106" charset="-128"/>
              </a:rPr>
              <a:t>Uniham</a:t>
            </a: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-BB</a:t>
            </a:r>
            <a:endParaRPr lang="de-CH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Institut für Hausarztmedizin IHAMB</a:t>
            </a:r>
          </a:p>
        </p:txBody>
      </p:sp>
      <p:sp>
        <p:nvSpPr>
          <p:cNvPr id="13314" name="Titel 1"/>
          <p:cNvSpPr>
            <a:spLocks noGrp="1"/>
          </p:cNvSpPr>
          <p:nvPr>
            <p:ph type="title"/>
          </p:nvPr>
        </p:nvSpPr>
        <p:spPr bwMode="auto">
          <a:xfrm>
            <a:off x="457200" y="366600"/>
            <a:ext cx="8229600" cy="7818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Kostenbeitrag für Wohnkosten Block ET</a:t>
            </a:r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3A87457F-B7BD-1E47-B3F9-9CB28FDB0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2270A0D-D0BF-EFF9-DA22-AA9FF06CA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38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1906588"/>
            <a:ext cx="8229600" cy="218050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4000" dirty="0">
                <a:ea typeface="ＭＳ Ｐゴシック" pitchFamily="-106" charset="-128"/>
                <a:cs typeface="ＭＳ Ｐゴシック" pitchFamily="-106" charset="-128"/>
              </a:rPr>
              <a:t>!!!Obligatorisch!!!</a:t>
            </a:r>
          </a:p>
          <a:p>
            <a:pPr algn="ctr"/>
            <a:r>
              <a:rPr lang="de-DE" sz="4000" dirty="0" err="1">
                <a:ea typeface="ＭＳ Ｐゴシック" pitchFamily="-106" charset="-128"/>
                <a:cs typeface="ＭＳ Ｐゴシック" pitchFamily="-106" charset="-128"/>
              </a:rPr>
              <a:t>ausschliesslich</a:t>
            </a:r>
            <a:r>
              <a:rPr lang="de-DE" sz="4000" dirty="0">
                <a:ea typeface="ＭＳ Ｐゴシック" pitchFamily="-106" charset="-128"/>
                <a:cs typeface="ＭＳ Ｐゴシック" pitchFamily="-106" charset="-128"/>
              </a:rPr>
              <a:t> als </a:t>
            </a:r>
            <a:r>
              <a:rPr lang="de-DE" sz="4400" b="1" dirty="0">
                <a:ea typeface="ＭＳ Ｐゴシック" pitchFamily="-106" charset="-128"/>
                <a:cs typeface="ＭＳ Ｐゴシック" pitchFamily="-106" charset="-128"/>
              </a:rPr>
              <a:t>Präsenzveranstaltung</a:t>
            </a:r>
          </a:p>
          <a:p>
            <a:pPr algn="ctr"/>
            <a:endParaRPr lang="de-DE" sz="4000" b="1" dirty="0">
              <a:ea typeface="ＭＳ Ｐゴシック" pitchFamily="-106" charset="-128"/>
              <a:cs typeface="ＭＳ Ｐゴシック" pitchFamily="-106" charset="-128"/>
            </a:endParaRPr>
          </a:p>
          <a:p>
            <a:pPr algn="ctr"/>
            <a:r>
              <a:rPr lang="de-DE" sz="4400" b="1" dirty="0">
                <a:ea typeface="ＭＳ Ｐゴシック" pitchFamily="-106" charset="-128"/>
                <a:cs typeface="ＭＳ Ｐゴシック" pitchFamily="-106" charset="-128"/>
              </a:rPr>
              <a:t>Am 19. Mai 2026</a:t>
            </a:r>
          </a:p>
          <a:p>
            <a:pPr algn="ctr"/>
            <a:r>
              <a:rPr lang="de-DE" sz="4400" b="1" dirty="0">
                <a:ea typeface="ＭＳ Ｐゴシック" pitchFamily="-106" charset="-128"/>
                <a:cs typeface="ＭＳ Ｐゴシック" pitchFamily="-106" charset="-128"/>
              </a:rPr>
              <a:t>14:15– ca. 17:00</a:t>
            </a:r>
          </a:p>
          <a:p>
            <a:pPr algn="ctr"/>
            <a:endParaRPr lang="de-DE" sz="4000" b="1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26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>
                <a:ea typeface="ＭＳ Ｐゴシック" charset="-128"/>
                <a:cs typeface="ＭＳ Ｐゴシック" charset="-128"/>
              </a:rPr>
              <a:t>Institut für Hausarztmedizin IHAMB</a:t>
            </a:r>
          </a:p>
        </p:txBody>
      </p:sp>
      <p:sp>
        <p:nvSpPr>
          <p:cNvPr id="15362" name="Titel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4400" b="1" dirty="0">
                <a:ea typeface="ＭＳ Ｐゴシック" pitchFamily="-106" charset="-128"/>
                <a:cs typeface="ＭＳ Ｐゴシック" pitchFamily="-106" charset="-128"/>
              </a:rPr>
              <a:t>Vorlesung Essentials ET Einführung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C4FA0E-8ED4-F233-4601-E4FDCD984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71043" y="2632054"/>
            <a:ext cx="2683670" cy="171653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de-DE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???</a:t>
            </a:r>
          </a:p>
        </p:txBody>
      </p:sp>
      <p:sp>
        <p:nvSpPr>
          <p:cNvPr id="12291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>
                <a:ea typeface="ＭＳ Ｐゴシック" charset="-128"/>
                <a:cs typeface="ＭＳ Ｐゴシック" charset="-128"/>
              </a:rPr>
              <a:t>Institut für Hausarztmedizin IHAMB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32E9F04-25A6-129E-72D1-5ADABCDCC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209911" y="1906588"/>
            <a:ext cx="8734684" cy="4084637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findet jeden </a:t>
            </a:r>
            <a:r>
              <a:rPr lang="de-DE" sz="3000" b="1" dirty="0">
                <a:ea typeface="ＭＳ Ｐゴシック" pitchFamily="-102" charset="-128"/>
                <a:cs typeface="ＭＳ Ｐゴシック" pitchFamily="-102" charset="-128"/>
              </a:rPr>
              <a:t>Dienstag Nachmittag oder Mittwoch Morgen im 1. MA </a:t>
            </a: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statt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Beginn </a:t>
            </a: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15.</a:t>
            </a: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 September (Di) oder 16.9. (Mi) 20</a:t>
            </a: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26</a:t>
            </a: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, insgesamt </a:t>
            </a:r>
            <a:r>
              <a:rPr lang="de-DE" sz="3000" b="1" dirty="0">
                <a:ea typeface="ＭＳ Ｐゴシック" pitchFamily="-102" charset="-128"/>
                <a:cs typeface="ＭＳ Ｐゴシック" pitchFamily="-102" charset="-128"/>
              </a:rPr>
              <a:t>mindestens 20 Halbtage à mind. 3 Stunden</a:t>
            </a: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b="1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sp>
        <p:nvSpPr>
          <p:cNvPr id="7172" name="Textfeld 4"/>
          <p:cNvSpPr txBox="1">
            <a:spLocks noChangeArrowheads="1"/>
          </p:cNvSpPr>
          <p:nvPr/>
        </p:nvSpPr>
        <p:spPr bwMode="auto">
          <a:xfrm>
            <a:off x="1575505" y="335845"/>
            <a:ext cx="41244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4000" b="1" dirty="0">
                <a:solidFill>
                  <a:srgbClr val="000000"/>
                </a:solidFill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Das Semester ET...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A84495D-5455-1CD5-8D96-D496F16B8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4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209911" y="1906588"/>
            <a:ext cx="8734684" cy="4084637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Abwechslung und Unterbrechung vom Vorlesungsalltag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Kennenlernen von Langzeitverläufen bei chronischen Patienten („hausärztliche Spezialität“)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Theoretisch Gelerntes kann jeweils gleich praktisch angewendet und geübt werden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In der Regel keine weite Anreise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CH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sp>
        <p:nvSpPr>
          <p:cNvPr id="7172" name="Textfeld 4"/>
          <p:cNvSpPr txBox="1">
            <a:spLocks noChangeArrowheads="1"/>
          </p:cNvSpPr>
          <p:nvPr/>
        </p:nvSpPr>
        <p:spPr bwMode="auto">
          <a:xfrm>
            <a:off x="1694674" y="398908"/>
            <a:ext cx="57546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4000" b="1" dirty="0">
                <a:solidFill>
                  <a:srgbClr val="000000"/>
                </a:solidFill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Das Semester ET - Vorteile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2FAF958-B71B-DBA6-47C6-7A6BE69EC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209911" y="1906588"/>
            <a:ext cx="8734684" cy="4084637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Findet zwingend und ohne Ausnahme in den </a:t>
            </a:r>
            <a:r>
              <a:rPr lang="de-DE" sz="3000" b="1" dirty="0">
                <a:ea typeface="ＭＳ Ｐゴシック" pitchFamily="-102" charset="-128"/>
                <a:cs typeface="ＭＳ Ｐゴシック" pitchFamily="-102" charset="-128"/>
              </a:rPr>
              <a:t>Wintersemesterferien</a:t>
            </a:r>
            <a:r>
              <a:rPr lang="de-CH" sz="3000" b="1" dirty="0">
                <a:ea typeface="ＭＳ Ｐゴシック" pitchFamily="-102" charset="-128"/>
                <a:cs typeface="ＭＳ Ｐゴシック" pitchFamily="-102" charset="-128"/>
              </a:rPr>
              <a:t> (21.12.26-21.2.27)</a:t>
            </a:r>
            <a:r>
              <a:rPr lang="de-DE" sz="3000" b="1" dirty="0">
                <a:ea typeface="ＭＳ Ｐゴシック" pitchFamily="-102" charset="-128"/>
                <a:cs typeface="ＭＳ Ｐゴシック" pitchFamily="-102" charset="-128"/>
              </a:rPr>
              <a:t> </a:t>
            </a: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statt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11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In einer Hausarzt- oder Kinderarztpraxis irgendwo in der Schweiz (oder in D oder A)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11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DE" sz="3000" b="1" dirty="0">
                <a:ea typeface="ＭＳ Ｐゴシック" pitchFamily="-102" charset="-128"/>
                <a:cs typeface="ＭＳ Ｐゴシック" pitchFamily="-102" charset="-128"/>
              </a:rPr>
              <a:t>2 Wochen oder 3 Wochen </a:t>
            </a: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am Stück</a:t>
            </a:r>
            <a:r>
              <a:rPr lang="de-DE" sz="3000" b="1" dirty="0">
                <a:ea typeface="ＭＳ Ｐゴシック" pitchFamily="-102" charset="-128"/>
                <a:cs typeface="ＭＳ Ｐゴシック" pitchFamily="-102" charset="-128"/>
              </a:rPr>
              <a:t> insgesamt 60 Stunden 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11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Genauer Zeitpunkt nach Absprache mit Tutorin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11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sp>
        <p:nvSpPr>
          <p:cNvPr id="7172" name="Textfeld 4"/>
          <p:cNvSpPr txBox="1">
            <a:spLocks noChangeArrowheads="1"/>
          </p:cNvSpPr>
          <p:nvPr/>
        </p:nvSpPr>
        <p:spPr bwMode="auto">
          <a:xfrm>
            <a:off x="2745575" y="379442"/>
            <a:ext cx="32179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4000" b="1" dirty="0">
                <a:solidFill>
                  <a:srgbClr val="000000"/>
                </a:solidFill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Das Block ET...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0676E98-4BF6-B253-FC08-2B53124EA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4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209911" y="1906588"/>
            <a:ext cx="8734684" cy="4084637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Wenn Sie von weiter entfernt kommen, können Sie Ihr ET an Ihrem Wohnort absolvieren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CH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Wenn Sie gerne in die Berge gehen, können Sie eine entsprechende Praxis aussuchen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de-CH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Sie können das ET im Tessin oder in der </a:t>
            </a:r>
            <a:r>
              <a:rPr lang="de-CH" sz="3000" dirty="0" err="1">
                <a:ea typeface="ＭＳ Ｐゴシック" pitchFamily="-102" charset="-128"/>
                <a:cs typeface="ＭＳ Ｐゴシック" pitchFamily="-102" charset="-128"/>
              </a:rPr>
              <a:t>Romandie</a:t>
            </a: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 absolvieren und so Ihre Sprachkenntnisse auffrischen oder nutzen.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CH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11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sp>
        <p:nvSpPr>
          <p:cNvPr id="7172" name="Textfeld 4"/>
          <p:cNvSpPr txBox="1">
            <a:spLocks noChangeArrowheads="1"/>
          </p:cNvSpPr>
          <p:nvPr/>
        </p:nvSpPr>
        <p:spPr bwMode="auto">
          <a:xfrm>
            <a:off x="2272609" y="421484"/>
            <a:ext cx="49187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4000" b="1" dirty="0">
                <a:solidFill>
                  <a:srgbClr val="000000"/>
                </a:solidFill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Das Block ET - Vorteile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0AF2804-9B90-6E05-E5B9-2C9C5BCC3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7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209911" y="1906588"/>
            <a:ext cx="8734684" cy="4084637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Offensichtlich – viel Pädiatrie!!!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CH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Weniger technische Untersuchungen (e.g. Labor, Röntgen, EKG </a:t>
            </a:r>
            <a:r>
              <a:rPr lang="de-CH" sz="3000" dirty="0" err="1">
                <a:ea typeface="ＭＳ Ｐゴシック" pitchFamily="-102" charset="-128"/>
                <a:cs typeface="ＭＳ Ｐゴシック" pitchFamily="-102" charset="-128"/>
              </a:rPr>
              <a:t>etc</a:t>
            </a: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de-CH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Häufig weniger selbstständiges Arbeiten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CH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Wenig Einblick in chronische Krankheiten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sp>
        <p:nvSpPr>
          <p:cNvPr id="7172" name="Textfeld 4"/>
          <p:cNvSpPr txBox="1">
            <a:spLocks noChangeArrowheads="1"/>
          </p:cNvSpPr>
          <p:nvPr/>
        </p:nvSpPr>
        <p:spPr bwMode="auto">
          <a:xfrm>
            <a:off x="1396900" y="397421"/>
            <a:ext cx="635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4000" b="1" dirty="0">
                <a:solidFill>
                  <a:srgbClr val="000000"/>
                </a:solidFill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Kinderarzt- </a:t>
            </a:r>
            <a:r>
              <a:rPr lang="de-DE" sz="4000" b="1" dirty="0" err="1">
                <a:solidFill>
                  <a:srgbClr val="000000"/>
                </a:solidFill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vs</a:t>
            </a:r>
            <a:r>
              <a:rPr lang="de-DE" sz="4000" b="1" dirty="0">
                <a:solidFill>
                  <a:srgbClr val="000000"/>
                </a:solidFill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 Hausarztpraxis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0AF2804-9B90-6E05-E5B9-2C9C5BCC3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5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2485697"/>
            <a:ext cx="8229600" cy="1476703"/>
          </a:xfrm>
        </p:spPr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de-DE" dirty="0"/>
              <a:t>Sie suchen sich selbst </a:t>
            </a:r>
            <a:r>
              <a:rPr lang="de-DE" dirty="0" err="1"/>
              <a:t>eine:n</a:t>
            </a:r>
            <a:r>
              <a:rPr lang="de-DE" dirty="0"/>
              <a:t> </a:t>
            </a:r>
            <a:r>
              <a:rPr lang="de-DE" dirty="0" err="1"/>
              <a:t>Tutor:in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/>
              <a:t>Wie finde ich eine ET Tutorin?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Institut für Hausarztmedizin IHAMB</a:t>
            </a:r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4C057A95-1C3E-E842-BEB6-FCEF48A40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7B1BC1E-15D8-2223-B1F0-894FE15AC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48951" y="1706291"/>
            <a:ext cx="8707666" cy="4381001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Voraussetzungen: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de-CH" sz="26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91440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de-CH" sz="2600" dirty="0">
                <a:ea typeface="ＭＳ Ｐゴシック" pitchFamily="-102" charset="-128"/>
                <a:cs typeface="ＭＳ Ｐゴシック" pitchFamily="-102" charset="-128"/>
              </a:rPr>
              <a:t>Facharzttitel in allgemeiner innerer Medizin oder Pädiatrie</a:t>
            </a:r>
          </a:p>
          <a:p>
            <a:pPr marL="91440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de-CH" sz="26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91440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de-CH" sz="2600" dirty="0">
                <a:ea typeface="ＭＳ Ｐゴシック" pitchFamily="-102" charset="-128"/>
                <a:cs typeface="ＭＳ Ｐゴシック" pitchFamily="-102" charset="-128"/>
              </a:rPr>
              <a:t>Vorwiegend hausärztliche </a:t>
            </a:r>
            <a:r>
              <a:rPr lang="de-CH" sz="2600" b="1" i="1" dirty="0">
                <a:ea typeface="ＭＳ Ｐゴシック" pitchFamily="-102" charset="-128"/>
                <a:cs typeface="ＭＳ Ｐゴシック" pitchFamily="-102" charset="-128"/>
              </a:rPr>
              <a:t>und </a:t>
            </a:r>
            <a:r>
              <a:rPr lang="de-CH" sz="2600" dirty="0">
                <a:ea typeface="ＭＳ Ｐゴシック" pitchFamily="-102" charset="-128"/>
                <a:cs typeface="ＭＳ Ｐゴシック" pitchFamily="-102" charset="-128"/>
              </a:rPr>
              <a:t>schulmedizinische Tätigkeit</a:t>
            </a:r>
          </a:p>
          <a:p>
            <a:pPr marL="91440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de-CH" sz="26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91440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de-CH" sz="2600" dirty="0">
                <a:ea typeface="ＭＳ Ｐゴシック" pitchFamily="-102" charset="-128"/>
                <a:cs typeface="ＭＳ Ｐゴシック" pitchFamily="-102" charset="-128"/>
              </a:rPr>
              <a:t>Sollte </a:t>
            </a:r>
            <a:r>
              <a:rPr lang="de-CH" sz="2600" b="1" i="1" dirty="0">
                <a:ea typeface="ＭＳ Ｐゴシック" pitchFamily="-102" charset="-128"/>
                <a:cs typeface="ＭＳ Ｐゴシック" pitchFamily="-102" charset="-128"/>
              </a:rPr>
              <a:t>einen zusätzlichen Untersuchungsraum </a:t>
            </a:r>
            <a:r>
              <a:rPr lang="de-CH" sz="2600" dirty="0">
                <a:ea typeface="ＭＳ Ｐゴシック" pitchFamily="-102" charset="-128"/>
                <a:cs typeface="ＭＳ Ｐゴシック" pitchFamily="-102" charset="-128"/>
              </a:rPr>
              <a:t>für Sie haben</a:t>
            </a:r>
          </a:p>
          <a:p>
            <a:pPr marL="91440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de-CH" sz="26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91440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de-CH" sz="2600" dirty="0">
                <a:ea typeface="ＭＳ Ｐゴシック" pitchFamily="-102" charset="-128"/>
                <a:cs typeface="ＭＳ Ｐゴシック" pitchFamily="-102" charset="-128"/>
              </a:rPr>
              <a:t>Muss bereit sein, dass Sie selber </a:t>
            </a:r>
            <a:r>
              <a:rPr lang="de-CH" sz="2600" dirty="0" err="1">
                <a:ea typeface="ＭＳ Ｐゴシック" pitchFamily="-102" charset="-128"/>
                <a:cs typeface="ＭＳ Ｐゴシック" pitchFamily="-102" charset="-128"/>
              </a:rPr>
              <a:t>Patient:innen</a:t>
            </a:r>
            <a:r>
              <a:rPr lang="de-CH" sz="2600" dirty="0">
                <a:ea typeface="ＭＳ Ｐゴシック" pitchFamily="-102" charset="-128"/>
                <a:cs typeface="ＭＳ Ｐゴシック" pitchFamily="-102" charset="-128"/>
              </a:rPr>
              <a:t> betreuen dürfen (natürlich unter Aufsicht)</a:t>
            </a:r>
          </a:p>
          <a:p>
            <a:pPr marL="91440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de-CH" sz="26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91440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de-CH" sz="2600" dirty="0" err="1">
                <a:ea typeface="ＭＳ Ｐゴシック" pitchFamily="-102" charset="-128"/>
                <a:cs typeface="ＭＳ Ｐゴシック" pitchFamily="-102" charset="-128"/>
              </a:rPr>
              <a:t>Tutor:in</a:t>
            </a:r>
            <a:r>
              <a:rPr lang="de-CH" sz="2600" dirty="0">
                <a:ea typeface="ＭＳ Ｐゴシック" pitchFamily="-102" charset="-128"/>
                <a:cs typeface="ＭＳ Ｐゴシック" pitchFamily="-102" charset="-128"/>
              </a:rPr>
              <a:t> muss bereit sein, ein 2-stündiges Einführungsseminar und alle 2 Jahre ein Teachers Teaching (2h) zu besuchen</a:t>
            </a:r>
            <a:endParaRPr lang="de-DE" sz="26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de-DE" sz="11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sp>
        <p:nvSpPr>
          <p:cNvPr id="7172" name="Textfeld 4"/>
          <p:cNvSpPr txBox="1">
            <a:spLocks noChangeArrowheads="1"/>
          </p:cNvSpPr>
          <p:nvPr/>
        </p:nvSpPr>
        <p:spPr bwMode="auto">
          <a:xfrm>
            <a:off x="336011" y="368932"/>
            <a:ext cx="79808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4000" dirty="0">
                <a:solidFill>
                  <a:srgbClr val="000000"/>
                </a:solidFill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Wenn Sie Ihre Tutorin selber suchen: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2A35080-70D8-C87D-8125-E792D9DA4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olienmaster1">
  <a:themeElements>
    <a:clrScheme name="Folienmaster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nmaster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Folienmaster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Microsoft Office PowerPoint</Application>
  <PresentationFormat>Bildschirmpräsentation (4:3)</PresentationFormat>
  <Paragraphs>172</Paragraphs>
  <Slides>24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Arial Black</vt:lpstr>
      <vt:lpstr>Calibri</vt:lpstr>
      <vt:lpstr>Calibri Light</vt:lpstr>
      <vt:lpstr>Wingdings</vt:lpstr>
      <vt:lpstr>Folienmaster1</vt:lpstr>
      <vt:lpstr>Dokument</vt:lpstr>
      <vt:lpstr>KURZ-INFO  Anmelde-Modalitäten für das Einzeltutoriat 26/27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finde ich eine ET Tutorin?</vt:lpstr>
      <vt:lpstr>PowerPoint-Präsentation</vt:lpstr>
      <vt:lpstr>PowerPoint-Präsentation</vt:lpstr>
      <vt:lpstr>PowerPoint-Präsentation</vt:lpstr>
      <vt:lpstr>Wie finde ich einen ET Tutorin?</vt:lpstr>
      <vt:lpstr>PowerPoint-Präsentation</vt:lpstr>
      <vt:lpstr>PowerPoint-Präsentation</vt:lpstr>
      <vt:lpstr>Online Anmeldeformular</vt:lpstr>
      <vt:lpstr>Praxisadresse über OLAT</vt:lpstr>
      <vt:lpstr>Praxisadresse über medbas –  wann werden die Listen aufgeschaltet???</vt:lpstr>
      <vt:lpstr>Das Formular</vt:lpstr>
      <vt:lpstr>Anmelde-Regeln</vt:lpstr>
      <vt:lpstr>PowerPoint-Präsentation</vt:lpstr>
      <vt:lpstr>PowerPoint-Präsentation</vt:lpstr>
      <vt:lpstr>Kostenbeitrag für Wohnkosten Block ET</vt:lpstr>
      <vt:lpstr>Vorlesung Essentials ET Einführung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Veranstaltung zum EINZELTUTORIAT</dc:title>
  <dc:creator>Silvana Romerio Bläuer</dc:creator>
  <cp:lastModifiedBy>Salathe Jeannine</cp:lastModifiedBy>
  <cp:revision>60</cp:revision>
  <dcterms:created xsi:type="dcterms:W3CDTF">2014-04-08T08:21:13Z</dcterms:created>
  <dcterms:modified xsi:type="dcterms:W3CDTF">2026-03-19T07:56:43Z</dcterms:modified>
</cp:coreProperties>
</file>