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sldIdLst>
    <p:sldId id="257" r:id="rId2"/>
    <p:sldId id="267" r:id="rId3"/>
    <p:sldId id="283" r:id="rId4"/>
    <p:sldId id="288" r:id="rId5"/>
    <p:sldId id="282" r:id="rId6"/>
    <p:sldId id="289" r:id="rId7"/>
    <p:sldId id="266" r:id="rId8"/>
    <p:sldId id="269" r:id="rId9"/>
    <p:sldId id="276" r:id="rId10"/>
    <p:sldId id="291" r:id="rId11"/>
    <p:sldId id="293" r:id="rId12"/>
    <p:sldId id="268" r:id="rId13"/>
    <p:sldId id="292" r:id="rId14"/>
    <p:sldId id="279" r:id="rId15"/>
    <p:sldId id="287" r:id="rId16"/>
    <p:sldId id="286" r:id="rId17"/>
    <p:sldId id="259" r:id="rId18"/>
    <p:sldId id="290" r:id="rId19"/>
    <p:sldId id="280" r:id="rId20"/>
    <p:sldId id="272" r:id="rId21"/>
    <p:sldId id="274" r:id="rId22"/>
    <p:sldId id="275" r:id="rId23"/>
    <p:sldId id="285" r:id="rId24"/>
    <p:sldId id="256" r:id="rId25"/>
    <p:sldId id="271" r:id="rId26"/>
    <p:sldId id="270" r:id="rId27"/>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1pPr>
    <a:lvl2pPr marL="4572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2pPr>
    <a:lvl3pPr marL="9144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3pPr>
    <a:lvl4pPr marL="13716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4pPr>
    <a:lvl5pPr marL="1828800" algn="l" defTabSz="457200" rtl="0" fontAlgn="base">
      <a:spcBef>
        <a:spcPct val="0"/>
      </a:spcBef>
      <a:spcAft>
        <a:spcPct val="0"/>
      </a:spcAft>
      <a:defRPr kern="1200">
        <a:solidFill>
          <a:schemeClr val="tx1"/>
        </a:solidFill>
        <a:latin typeface="Arial" pitchFamily="-106" charset="0"/>
        <a:ea typeface="ＭＳ Ｐゴシック" pitchFamily="-106" charset="-128"/>
        <a:cs typeface="ＭＳ Ｐゴシック" pitchFamily="-106" charset="-128"/>
      </a:defRPr>
    </a:lvl5pPr>
    <a:lvl6pPr marL="22860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6pPr>
    <a:lvl7pPr marL="27432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7pPr>
    <a:lvl8pPr marL="32004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8pPr>
    <a:lvl9pPr marL="3657600" algn="l" defTabSz="457200" rtl="0" eaLnBrk="1" latinLnBrk="0" hangingPunct="1">
      <a:defRPr kern="1200">
        <a:solidFill>
          <a:schemeClr val="tx1"/>
        </a:solidFill>
        <a:latin typeface="Arial" pitchFamily="-106" charset="0"/>
        <a:ea typeface="ＭＳ Ｐゴシック" pitchFamily="-106" charset="-128"/>
        <a:cs typeface="ＭＳ Ｐゴシック" pitchFamily="-10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7"/>
    <p:restoredTop sz="94490"/>
  </p:normalViewPr>
  <p:slideViewPr>
    <p:cSldViewPr snapToGrid="0" snapToObjects="1" showGuides="1">
      <p:cViewPr varScale="1">
        <p:scale>
          <a:sx n="123" d="100"/>
          <a:sy n="123" d="100"/>
        </p:scale>
        <p:origin x="10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vert="horz"/>
          <a:lstStyle>
            <a:lvl1pPr>
              <a:defRPr b="0" i="0">
                <a:latin typeface="Calibri Light" panose="020F0302020204030204" pitchFamily="34" charset="0"/>
              </a:defRPr>
            </a:lvl1pPr>
          </a:lstStyle>
          <a:p>
            <a:r>
              <a:rPr lang="de-CH" dirty="0"/>
              <a:t>Mastertitelformat bearbeiten</a:t>
            </a:r>
            <a:endParaRPr lang="de-DE" dirty="0"/>
          </a:p>
        </p:txBody>
      </p:sp>
      <p:sp>
        <p:nvSpPr>
          <p:cNvPr id="3" name="Inhaltsplatzhalter 2"/>
          <p:cNvSpPr>
            <a:spLocks noGrp="1"/>
          </p:cNvSpPr>
          <p:nvPr>
            <p:ph idx="1"/>
          </p:nvPr>
        </p:nvSpPr>
        <p:spPr>
          <a:xfrm>
            <a:off x="457200" y="1600200"/>
            <a:ext cx="8229600" cy="4525963"/>
          </a:xfrm>
          <a:prstGeom prst="rect">
            <a:avLst/>
          </a:prstGeom>
        </p:spPr>
        <p:txBody>
          <a:bodyPr vert="horz"/>
          <a:lstStyle>
            <a:lvl1pPr>
              <a:defRPr b="0" i="0">
                <a:latin typeface="Calibri Light" panose="020F0302020204030204" pitchFamily="34" charset="0"/>
              </a:defRPr>
            </a:lvl1pPr>
            <a:lvl2pPr>
              <a:defRPr b="0" i="0">
                <a:latin typeface="Calibri Light" panose="020F0302020204030204" pitchFamily="34" charset="0"/>
              </a:defRPr>
            </a:lvl2pPr>
            <a:lvl3pPr>
              <a:defRPr b="0" i="0">
                <a:latin typeface="Calibri Light" panose="020F0302020204030204" pitchFamily="34" charset="0"/>
              </a:defRPr>
            </a:lvl3pPr>
            <a:lvl4pPr>
              <a:defRPr b="0" i="0">
                <a:latin typeface="Calibri Light" panose="020F0302020204030204" pitchFamily="34" charset="0"/>
              </a:defRPr>
            </a:lvl4pPr>
            <a:lvl5pPr>
              <a:defRPr b="0" i="0">
                <a:latin typeface="Calibri Light" panose="020F0302020204030204" pitchFamily="34" charset="0"/>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de-DE" dirty="0"/>
          </a:p>
        </p:txBody>
      </p:sp>
      <p:sp>
        <p:nvSpPr>
          <p:cNvPr id="4" name="Rectangle 4"/>
          <p:cNvSpPr>
            <a:spLocks noGrp="1" noChangeArrowheads="1"/>
          </p:cNvSpPr>
          <p:nvPr>
            <p:ph type="ftr" sz="quarter" idx="10"/>
          </p:nvPr>
        </p:nvSpPr>
        <p:spPr/>
        <p:txBody>
          <a:bodyPr/>
          <a:lstStyle>
            <a:lvl1pPr fontAlgn="auto">
              <a:spcBef>
                <a:spcPts val="0"/>
              </a:spcBef>
              <a:spcAft>
                <a:spcPts val="0"/>
              </a:spcAft>
              <a:defRPr b="0" i="0">
                <a:latin typeface="Calibri Light" panose="020F0302020204030204" pitchFamily="34" charset="0"/>
                <a:ea typeface="+mn-ea"/>
                <a:cs typeface="+mn-cs"/>
              </a:defRPr>
            </a:lvl1pPr>
          </a:lstStyle>
          <a:p>
            <a:pPr>
              <a:defRPr/>
            </a:pPr>
            <a:r>
              <a:rPr lang="de-CH" dirty="0"/>
              <a:t>Institut für Hausarztmedizin IHAMB</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7924"/>
            <a:ext cx="1905000" cy="457200"/>
          </a:xfrm>
          <a:prstGeom prst="rect">
            <a:avLst/>
          </a:prstGeom>
          <a:ln/>
        </p:spPr>
        <p:txBody>
          <a:bodyPr/>
          <a:lstStyle>
            <a:lvl1pPr>
              <a:defRPr b="0" i="0">
                <a:latin typeface="Calibri Light" panose="020F0302020204030204" pitchFamily="34" charset="0"/>
              </a:defRPr>
            </a:lvl1pPr>
          </a:lstStyle>
          <a:p>
            <a:endParaRPr lang="de-DE" altLang="de-DE" dirty="0"/>
          </a:p>
        </p:txBody>
      </p:sp>
      <p:sp>
        <p:nvSpPr>
          <p:cNvPr id="3" name="Rectangle 5"/>
          <p:cNvSpPr>
            <a:spLocks noGrp="1" noChangeArrowheads="1"/>
          </p:cNvSpPr>
          <p:nvPr>
            <p:ph type="ftr" sz="quarter" idx="11"/>
          </p:nvPr>
        </p:nvSpPr>
        <p:spPr>
          <a:ln/>
        </p:spPr>
        <p:txBody>
          <a:bodyPr/>
          <a:lstStyle>
            <a:lvl1pPr>
              <a:defRPr/>
            </a:lvl1pPr>
          </a:lstStyle>
          <a:p>
            <a:endParaRPr lang="de-DE" altLang="de-DE"/>
          </a:p>
        </p:txBody>
      </p:sp>
      <p:sp>
        <p:nvSpPr>
          <p:cNvPr id="4" name="Rectangle 6"/>
          <p:cNvSpPr>
            <a:spLocks noGrp="1" noChangeArrowheads="1"/>
          </p:cNvSpPr>
          <p:nvPr>
            <p:ph type="sldNum" sz="quarter" idx="12"/>
          </p:nvPr>
        </p:nvSpPr>
        <p:spPr>
          <a:xfrm>
            <a:off x="6553200" y="6247924"/>
            <a:ext cx="1905000" cy="457200"/>
          </a:xfrm>
          <a:prstGeom prst="rect">
            <a:avLst/>
          </a:prstGeom>
          <a:ln/>
        </p:spPr>
        <p:txBody>
          <a:bodyPr/>
          <a:lstStyle>
            <a:lvl1pPr>
              <a:defRPr b="0" i="0">
                <a:latin typeface="Calibri Light" panose="020F0302020204030204" pitchFamily="34" charset="0"/>
              </a:defRPr>
            </a:lvl1pPr>
          </a:lstStyle>
          <a:p>
            <a:fld id="{EBD7A698-7E94-3345-898A-F83A77FAB43D}" type="slidenum">
              <a:rPr lang="de-DE" altLang="de-DE" smtClean="0"/>
              <a:pPr/>
              <a:t>‹Nr.›</a:t>
            </a:fld>
            <a:endParaRPr lang="de-DE" altLang="de-DE" dirty="0"/>
          </a:p>
        </p:txBody>
      </p:sp>
    </p:spTree>
    <p:extLst>
      <p:ext uri="{BB962C8B-B14F-4D97-AF65-F5344CB8AC3E}">
        <p14:creationId xmlns:p14="http://schemas.microsoft.com/office/powerpoint/2010/main" val="1539686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ftr" sz="quarter" idx="3"/>
          </p:nvPr>
        </p:nvSpPr>
        <p:spPr bwMode="auto">
          <a:xfrm>
            <a:off x="3059113" y="6626225"/>
            <a:ext cx="2895600" cy="1873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b="0" i="0">
                <a:solidFill>
                  <a:srgbClr val="000000"/>
                </a:solidFill>
                <a:latin typeface="Calibri Light" panose="020F0302020204030204" pitchFamily="34" charset="0"/>
                <a:ea typeface="ＭＳ Ｐゴシック" charset="-128"/>
                <a:cs typeface="ＭＳ Ｐゴシック" charset="-128"/>
              </a:defRPr>
            </a:lvl1pPr>
          </a:lstStyle>
          <a:p>
            <a:pPr>
              <a:defRPr/>
            </a:pPr>
            <a:r>
              <a:rPr lang="de-CH" dirty="0"/>
              <a:t>Institut für Hausarztmedizin IHAMB</a:t>
            </a:r>
          </a:p>
        </p:txBody>
      </p:sp>
      <p:sp>
        <p:nvSpPr>
          <p:cNvPr id="6149" name="Rectangle 5"/>
          <p:cNvSpPr>
            <a:spLocks noChangeArrowheads="1"/>
          </p:cNvSpPr>
          <p:nvPr/>
        </p:nvSpPr>
        <p:spPr bwMode="auto">
          <a:xfrm>
            <a:off x="179388" y="1341438"/>
            <a:ext cx="8785225" cy="144462"/>
          </a:xfrm>
          <a:prstGeom prst="rect">
            <a:avLst/>
          </a:prstGeom>
          <a:gradFill rotWithShape="1">
            <a:gsLst>
              <a:gs pos="0">
                <a:srgbClr val="4E8FE0"/>
              </a:gs>
              <a:gs pos="100000">
                <a:srgbClr val="4E8FE0">
                  <a:gamma/>
                  <a:tint val="0"/>
                  <a:invGamma/>
                </a:srgbClr>
              </a:gs>
            </a:gsLst>
            <a:lin ang="0" scaled="1"/>
          </a:gradFill>
          <a:ln w="3175">
            <a:noFill/>
            <a:miter lim="800000"/>
            <a:headEnd/>
            <a:tailEnd/>
          </a:ln>
          <a:effectLst/>
        </p:spPr>
        <p:txBody>
          <a:bodyPr wrap="none" anchor="ctr">
            <a:prstTxWarp prst="textNoShape">
              <a:avLst/>
            </a:prstTxWarp>
          </a:bodyPr>
          <a:lstStyle/>
          <a:p>
            <a:pPr defTabSz="914400" eaLnBrk="0" hangingPunct="0">
              <a:defRPr/>
            </a:pPr>
            <a:endParaRPr lang="de-DE" b="0" i="0" dirty="0">
              <a:solidFill>
                <a:srgbClr val="000000"/>
              </a:solidFill>
              <a:latin typeface="Calibri Light" panose="020F0302020204030204" pitchFamily="34" charset="0"/>
              <a:ea typeface="+mn-ea"/>
              <a:cs typeface="+mn-cs"/>
            </a:endParaRPr>
          </a:p>
        </p:txBody>
      </p:sp>
      <p:pic>
        <p:nvPicPr>
          <p:cNvPr id="3076" name="Picture 6" descr="Logo UNI"/>
          <p:cNvPicPr>
            <a:picLocks noChangeAspect="1" noChangeArrowheads="1"/>
          </p:cNvPicPr>
          <p:nvPr/>
        </p:nvPicPr>
        <p:blipFill>
          <a:blip r:embed="rId4"/>
          <a:srcRect/>
          <a:stretch>
            <a:fillRect/>
          </a:stretch>
        </p:blipFill>
        <p:spPr bwMode="auto">
          <a:xfrm>
            <a:off x="8334375" y="6165850"/>
            <a:ext cx="414338" cy="576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8" r:id="rId1"/>
    <p:sldLayoutId id="2147483679" r:id="rId2"/>
  </p:sldLayoutIdLst>
  <p:hf sldNum="0" hdr="0" dt="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3600">
          <a:solidFill>
            <a:schemeClr val="tx2"/>
          </a:solidFill>
          <a:latin typeface="Arial" pitchFamily="-65" charset="0"/>
        </a:defRPr>
      </a:lvl6pPr>
      <a:lvl7pPr marL="914400" algn="ctr" rtl="0" fontAlgn="base">
        <a:spcBef>
          <a:spcPct val="0"/>
        </a:spcBef>
        <a:spcAft>
          <a:spcPct val="0"/>
        </a:spcAft>
        <a:defRPr sz="3600">
          <a:solidFill>
            <a:schemeClr val="tx2"/>
          </a:solidFill>
          <a:latin typeface="Arial" pitchFamily="-65" charset="0"/>
        </a:defRPr>
      </a:lvl7pPr>
      <a:lvl8pPr marL="1371600" algn="ctr" rtl="0" fontAlgn="base">
        <a:spcBef>
          <a:spcPct val="0"/>
        </a:spcBef>
        <a:spcAft>
          <a:spcPct val="0"/>
        </a:spcAft>
        <a:defRPr sz="3600">
          <a:solidFill>
            <a:schemeClr val="tx2"/>
          </a:solidFill>
          <a:latin typeface="Arial" pitchFamily="-65" charset="0"/>
        </a:defRPr>
      </a:lvl8pPr>
      <a:lvl9pPr marL="1828800" algn="ctr" rtl="0" fontAlgn="base">
        <a:spcBef>
          <a:spcPct val="0"/>
        </a:spcBef>
        <a:spcAft>
          <a:spcPct val="0"/>
        </a:spcAft>
        <a:defRPr sz="3600">
          <a:solidFill>
            <a:schemeClr val="tx2"/>
          </a:solidFill>
          <a:latin typeface="Arial" pitchFamily="-65"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ctrTitle" idx="4294967295"/>
          </p:nvPr>
        </p:nvSpPr>
        <p:spPr bwMode="auto">
          <a:xfrm>
            <a:off x="793531" y="2194034"/>
            <a:ext cx="7772400" cy="2864069"/>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eaLnBrk="1" hangingPunct="1"/>
            <a:r>
              <a:rPr lang="de-DE" sz="4000" b="1" dirty="0">
                <a:latin typeface="Calibri" panose="020F0502020204030204" pitchFamily="34" charset="0"/>
                <a:ea typeface="Arial Black" pitchFamily="-106" charset="0"/>
                <a:cs typeface="Calibri" panose="020F0502020204030204" pitchFamily="34" charset="0"/>
              </a:rPr>
              <a:t>KURZ-INFO </a:t>
            </a:r>
            <a:br>
              <a:rPr lang="de-DE" sz="4000" b="1" dirty="0">
                <a:latin typeface="Calibri" panose="020F0502020204030204" pitchFamily="34" charset="0"/>
                <a:ea typeface="Arial Black" pitchFamily="-106" charset="0"/>
                <a:cs typeface="Calibri" panose="020F0502020204030204" pitchFamily="34" charset="0"/>
              </a:rPr>
            </a:br>
            <a:r>
              <a:rPr lang="de-DE" sz="4000" b="1" dirty="0">
                <a:latin typeface="Calibri" panose="020F0502020204030204" pitchFamily="34" charset="0"/>
                <a:ea typeface="Arial Black" pitchFamily="-106" charset="0"/>
                <a:cs typeface="Calibri" panose="020F0502020204030204" pitchFamily="34" charset="0"/>
              </a:rPr>
              <a:t>Anmelde-Modalitäten</a:t>
            </a:r>
            <a:br>
              <a:rPr lang="de-DE" sz="4000" b="1" dirty="0">
                <a:latin typeface="Calibri" panose="020F0502020204030204" pitchFamily="34" charset="0"/>
                <a:ea typeface="Arial Black" pitchFamily="-106" charset="0"/>
                <a:cs typeface="Calibri" panose="020F0502020204030204" pitchFamily="34" charset="0"/>
              </a:rPr>
            </a:br>
            <a:r>
              <a:rPr lang="de-DE" sz="4000" b="1" dirty="0">
                <a:latin typeface="Calibri" panose="020F0502020204030204" pitchFamily="34" charset="0"/>
                <a:ea typeface="Arial Black" pitchFamily="-106" charset="0"/>
                <a:cs typeface="Calibri" panose="020F0502020204030204" pitchFamily="34" charset="0"/>
              </a:rPr>
              <a:t>für das</a:t>
            </a:r>
            <a:br>
              <a:rPr lang="de-DE" sz="4000" b="1" dirty="0">
                <a:latin typeface="Calibri" panose="020F0502020204030204" pitchFamily="34" charset="0"/>
                <a:ea typeface="Arial Black" pitchFamily="-106" charset="0"/>
                <a:cs typeface="Calibri" panose="020F0502020204030204" pitchFamily="34" charset="0"/>
              </a:rPr>
            </a:br>
            <a:r>
              <a:rPr lang="de-DE" sz="4000" b="1" dirty="0">
                <a:latin typeface="Calibri" panose="020F0502020204030204" pitchFamily="34" charset="0"/>
                <a:ea typeface="Arial Black" pitchFamily="-106" charset="0"/>
                <a:cs typeface="Calibri" panose="020F0502020204030204" pitchFamily="34" charset="0"/>
              </a:rPr>
              <a:t>EINZELTUTORIAT </a:t>
            </a:r>
            <a:r>
              <a:rPr lang="de-CH" sz="4000" b="1" dirty="0">
                <a:latin typeface="Calibri" panose="020F0502020204030204" pitchFamily="34" charset="0"/>
                <a:ea typeface="Arial Black" pitchFamily="-106" charset="0"/>
                <a:cs typeface="Calibri" panose="020F0502020204030204" pitchFamily="34" charset="0"/>
              </a:rPr>
              <a:t>23/24</a:t>
            </a:r>
            <a:endParaRPr lang="de-DE" sz="4000" b="1" dirty="0">
              <a:latin typeface="Calibri" panose="020F0502020204030204" pitchFamily="34" charset="0"/>
              <a:ea typeface="ＭＳ Ｐゴシック" pitchFamily="-106" charset="-128"/>
              <a:cs typeface="Calibri" panose="020F0502020204030204" pitchFamily="34" charset="0"/>
            </a:endParaRPr>
          </a:p>
        </p:txBody>
      </p:sp>
      <p:sp>
        <p:nvSpPr>
          <p:cNvPr id="5123" name="Untertitel 2"/>
          <p:cNvSpPr>
            <a:spLocks noGrp="1"/>
          </p:cNvSpPr>
          <p:nvPr>
            <p:ph type="subTitle" idx="4294967295"/>
          </p:nvPr>
        </p:nvSpPr>
        <p:spPr bwMode="auto">
          <a:xfrm>
            <a:off x="1658006" y="5339255"/>
            <a:ext cx="6400800" cy="1156138"/>
          </a:xfrm>
          <a:prstGeom prst="rect">
            <a:avLst/>
          </a:prstGeom>
          <a:noFill/>
          <a:ln>
            <a:miter lim="800000"/>
            <a:headEnd/>
            <a:tailEnd/>
          </a:ln>
        </p:spPr>
        <p:txBody>
          <a:bodyPr wrap="square" lIns="91440" tIns="45720" rIns="91440" bIns="45720" numCol="1" anchor="t" anchorCtr="0" compatLnSpc="1">
            <a:prstTxWarp prst="textNoShape">
              <a:avLst/>
            </a:prstTxWarp>
          </a:bodyPr>
          <a:lstStyle/>
          <a:p>
            <a:pPr algn="ctr" eaLnBrk="1" hangingPunct="1"/>
            <a:r>
              <a:rPr lang="de-DE" dirty="0">
                <a:latin typeface="Calibri Light" panose="020F0302020204030204" pitchFamily="34" charset="0"/>
                <a:ea typeface="ＭＳ Ｐゴシック" pitchFamily="-106" charset="-128"/>
                <a:cs typeface="ＭＳ Ｐゴシック" pitchFamily="-106" charset="-128"/>
              </a:rPr>
              <a:t> Silvana Romerio </a:t>
            </a:r>
            <a:r>
              <a:rPr lang="de-DE" dirty="0" err="1">
                <a:latin typeface="Calibri Light" panose="020F0302020204030204" pitchFamily="34" charset="0"/>
                <a:ea typeface="ＭＳ Ｐゴシック" pitchFamily="-106" charset="-128"/>
                <a:cs typeface="ＭＳ Ｐゴシック" pitchFamily="-106" charset="-128"/>
              </a:rPr>
              <a:t>Bläuer</a:t>
            </a:r>
            <a:endParaRPr lang="de-DE" dirty="0">
              <a:latin typeface="Calibri Light" panose="020F0302020204030204" pitchFamily="34" charset="0"/>
              <a:ea typeface="ＭＳ Ｐゴシック" pitchFamily="-106" charset="-128"/>
              <a:cs typeface="ＭＳ Ｐゴシック" pitchFamily="-106" charset="-128"/>
            </a:endParaRPr>
          </a:p>
          <a:p>
            <a:pPr algn="ctr" eaLnBrk="1" hangingPunct="1"/>
            <a:r>
              <a:rPr lang="de-DE" dirty="0" err="1">
                <a:latin typeface="Calibri Light" panose="020F0302020204030204" pitchFamily="34" charset="0"/>
                <a:ea typeface="ＭＳ Ｐゴシック" pitchFamily="-106" charset="-128"/>
                <a:cs typeface="ＭＳ Ｐゴシック" pitchFamily="-106" charset="-128"/>
              </a:rPr>
              <a:t>Uniham</a:t>
            </a:r>
            <a:r>
              <a:rPr lang="de-DE" dirty="0">
                <a:latin typeface="Calibri Light" panose="020F0302020204030204" pitchFamily="34" charset="0"/>
                <a:ea typeface="ＭＳ Ｐゴシック" pitchFamily="-106" charset="-128"/>
                <a:cs typeface="ＭＳ Ｐゴシック" pitchFamily="-106" charset="-128"/>
              </a:rPr>
              <a:t>-BB</a:t>
            </a:r>
          </a:p>
        </p:txBody>
      </p:sp>
      <p:sp>
        <p:nvSpPr>
          <p:cNvPr id="2" name="Textfeld 1">
            <a:extLst>
              <a:ext uri="{FF2B5EF4-FFF2-40B4-BE49-F238E27FC236}">
                <a16:creationId xmlns:a16="http://schemas.microsoft.com/office/drawing/2014/main" id="{850E47E0-F77A-2244-A35B-2635663AE126}"/>
              </a:ext>
            </a:extLst>
          </p:cNvPr>
          <p:cNvSpPr txBox="1"/>
          <p:nvPr/>
        </p:nvSpPr>
        <p:spPr>
          <a:xfrm>
            <a:off x="241898" y="283779"/>
            <a:ext cx="8481688" cy="923330"/>
          </a:xfrm>
          <a:prstGeom prst="rect">
            <a:avLst/>
          </a:prstGeom>
          <a:noFill/>
        </p:spPr>
        <p:txBody>
          <a:bodyPr wrap="square" rtlCol="0">
            <a:spAutoFit/>
          </a:bodyPr>
          <a:lstStyle/>
          <a:p>
            <a:r>
              <a:rPr lang="de-DE" altLang="de-DE" dirty="0">
                <a:latin typeface="Calibri Light" panose="020F0302020204030204" pitchFamily="34" charset="0"/>
                <a:ea typeface="ＭＳ Ｐゴシック" panose="020B0600070205080204" pitchFamily="34" charset="-128"/>
              </a:rPr>
              <a:t>Universitäres Zentrum für Hausarztmedizin beider Basel</a:t>
            </a:r>
            <a:br>
              <a:rPr lang="de-DE" altLang="de-DE" dirty="0">
                <a:latin typeface="Calibri Light" panose="020F0302020204030204" pitchFamily="34" charset="0"/>
                <a:ea typeface="ＭＳ Ｐゴシック" panose="020B0600070205080204" pitchFamily="34" charset="-128"/>
              </a:rPr>
            </a:br>
            <a:r>
              <a:rPr lang="de-DE" altLang="de-DE" dirty="0" err="1">
                <a:latin typeface="Calibri Light" panose="020F0302020204030204" pitchFamily="34" charset="0"/>
                <a:ea typeface="ＭＳ Ｐゴシック" panose="020B0600070205080204" pitchFamily="34" charset="-128"/>
              </a:rPr>
              <a:t>uniham-bb</a:t>
            </a:r>
            <a:br>
              <a:rPr lang="de-DE" altLang="de-DE" dirty="0">
                <a:latin typeface="Calibri Light" panose="020F0302020204030204" pitchFamily="34" charset="0"/>
                <a:ea typeface="ＭＳ Ｐゴシック" panose="020B0600070205080204" pitchFamily="34" charset="-128"/>
              </a:rPr>
            </a:br>
            <a:r>
              <a:rPr lang="de-DE" altLang="de-DE" dirty="0">
                <a:latin typeface="Calibri Light" panose="020F0302020204030204" pitchFamily="34" charset="0"/>
                <a:ea typeface="ＭＳ Ｐゴシック" panose="020B0600070205080204" pitchFamily="34" charset="-128"/>
              </a:rPr>
              <a:t>Medizinische Fakultät</a:t>
            </a:r>
            <a:endParaRPr lang="de-DE" dirty="0">
              <a:latin typeface="Calibri Light" panose="020F03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auto">
          <a:xfrm>
            <a:off x="148951" y="1706291"/>
            <a:ext cx="8707666" cy="4381001"/>
          </a:xfrm>
          <a:ln>
            <a:miter lim="800000"/>
            <a:headEnd/>
            <a:tailEnd/>
          </a:ln>
        </p:spPr>
        <p:txBody>
          <a:bodyPr wrap="square" lIns="91440" tIns="45720" rIns="91440" bIns="45720" numCol="1" anchor="t" anchorCtr="0" compatLnSpc="1">
            <a:prstTxWarp prst="textNoShape">
              <a:avLst/>
            </a:prstTxWarp>
            <a:normAutofit fontScale="92500" lnSpcReduction="20000"/>
          </a:bodyPr>
          <a:lstStyle/>
          <a:p>
            <a:pPr marL="514350" indent="-514350" eaLnBrk="1" hangingPunct="1">
              <a:lnSpc>
                <a:spcPct val="90000"/>
              </a:lnSpc>
              <a:buFontTx/>
              <a:buChar char="•"/>
              <a:defRPr/>
            </a:pPr>
            <a:r>
              <a:rPr lang="de-CH" sz="3000" dirty="0">
                <a:ea typeface="ＭＳ Ｐゴシック" pitchFamily="-102" charset="-128"/>
                <a:cs typeface="ＭＳ Ｐゴシック" pitchFamily="-102" charset="-128"/>
              </a:rPr>
              <a:t>Voraussetzungen:</a:t>
            </a:r>
          </a:p>
          <a:p>
            <a:pPr marL="0" indent="0" eaLnBrk="1" hangingPunct="1">
              <a:lnSpc>
                <a:spcPct val="90000"/>
              </a:lnSpc>
              <a:defRPr/>
            </a:pPr>
            <a:endParaRPr lang="de-CH" sz="2600" dirty="0">
              <a:ea typeface="ＭＳ Ｐゴシック" pitchFamily="-102" charset="-128"/>
              <a:cs typeface="ＭＳ Ｐゴシック" pitchFamily="-102" charset="-128"/>
            </a:endParaRPr>
          </a:p>
          <a:p>
            <a:pPr marL="914400" lvl="1" indent="-514350" eaLnBrk="1" hangingPunct="1">
              <a:lnSpc>
                <a:spcPct val="90000"/>
              </a:lnSpc>
              <a:buFont typeface="+mj-lt"/>
              <a:buAutoNum type="arabicPeriod"/>
              <a:defRPr/>
            </a:pPr>
            <a:r>
              <a:rPr lang="de-CH" sz="2600" dirty="0">
                <a:ea typeface="ＭＳ Ｐゴシック" pitchFamily="-102" charset="-128"/>
                <a:cs typeface="ＭＳ Ｐゴシック" pitchFamily="-102" charset="-128"/>
              </a:rPr>
              <a:t>Facharzttitel in allgemeiner innerer Medizin oder Pädiatrie</a:t>
            </a:r>
          </a:p>
          <a:p>
            <a:pPr marL="914400" lvl="1" indent="-514350" eaLnBrk="1" hangingPunct="1">
              <a:lnSpc>
                <a:spcPct val="90000"/>
              </a:lnSpc>
              <a:buFont typeface="+mj-lt"/>
              <a:buAutoNum type="arabicPeriod"/>
              <a:defRPr/>
            </a:pPr>
            <a:endParaRPr lang="de-CH" sz="2600" dirty="0">
              <a:ea typeface="ＭＳ Ｐゴシック" pitchFamily="-102" charset="-128"/>
              <a:cs typeface="ＭＳ Ｐゴシック" pitchFamily="-102" charset="-128"/>
            </a:endParaRPr>
          </a:p>
          <a:p>
            <a:pPr marL="914400" lvl="1" indent="-514350" eaLnBrk="1" hangingPunct="1">
              <a:lnSpc>
                <a:spcPct val="90000"/>
              </a:lnSpc>
              <a:buFont typeface="+mj-lt"/>
              <a:buAutoNum type="arabicPeriod"/>
              <a:defRPr/>
            </a:pPr>
            <a:r>
              <a:rPr lang="de-CH" sz="2600" dirty="0">
                <a:ea typeface="ＭＳ Ｐゴシック" pitchFamily="-102" charset="-128"/>
                <a:cs typeface="ＭＳ Ｐゴシック" pitchFamily="-102" charset="-128"/>
              </a:rPr>
              <a:t>Vorwiegend hausärztliche </a:t>
            </a:r>
            <a:r>
              <a:rPr lang="de-CH" sz="2600" b="1" i="1" dirty="0">
                <a:ea typeface="ＭＳ Ｐゴシック" pitchFamily="-102" charset="-128"/>
                <a:cs typeface="ＭＳ Ｐゴシック" pitchFamily="-102" charset="-128"/>
              </a:rPr>
              <a:t>und </a:t>
            </a:r>
            <a:r>
              <a:rPr lang="de-CH" sz="2600" dirty="0">
                <a:ea typeface="ＭＳ Ｐゴシック" pitchFamily="-102" charset="-128"/>
                <a:cs typeface="ＭＳ Ｐゴシック" pitchFamily="-102" charset="-128"/>
              </a:rPr>
              <a:t>schulmedizinische Tätigkeit</a:t>
            </a:r>
          </a:p>
          <a:p>
            <a:pPr marL="914400" lvl="1" indent="-514350" eaLnBrk="1" hangingPunct="1">
              <a:lnSpc>
                <a:spcPct val="90000"/>
              </a:lnSpc>
              <a:buFont typeface="+mj-lt"/>
              <a:buAutoNum type="arabicPeriod"/>
              <a:defRPr/>
            </a:pPr>
            <a:endParaRPr lang="de-CH" sz="2600" dirty="0">
              <a:ea typeface="ＭＳ Ｐゴシック" pitchFamily="-102" charset="-128"/>
              <a:cs typeface="ＭＳ Ｐゴシック" pitchFamily="-102" charset="-128"/>
            </a:endParaRPr>
          </a:p>
          <a:p>
            <a:pPr marL="914400" lvl="1" indent="-514350" eaLnBrk="1" hangingPunct="1">
              <a:lnSpc>
                <a:spcPct val="90000"/>
              </a:lnSpc>
              <a:buFont typeface="+mj-lt"/>
              <a:buAutoNum type="arabicPeriod"/>
              <a:defRPr/>
            </a:pPr>
            <a:r>
              <a:rPr lang="de-CH" sz="2600" dirty="0">
                <a:ea typeface="ＭＳ Ｐゴシック" pitchFamily="-102" charset="-128"/>
                <a:cs typeface="ＭＳ Ｐゴシック" pitchFamily="-102" charset="-128"/>
              </a:rPr>
              <a:t>Sollte </a:t>
            </a:r>
            <a:r>
              <a:rPr lang="de-CH" sz="2600" b="1" i="1" dirty="0">
                <a:ea typeface="ＭＳ Ｐゴシック" pitchFamily="-102" charset="-128"/>
                <a:cs typeface="ＭＳ Ｐゴシック" pitchFamily="-102" charset="-128"/>
              </a:rPr>
              <a:t>einen zusätzlichen Untersuchungsraum </a:t>
            </a:r>
            <a:r>
              <a:rPr lang="de-CH" sz="2600" dirty="0">
                <a:ea typeface="ＭＳ Ｐゴシック" pitchFamily="-102" charset="-128"/>
                <a:cs typeface="ＭＳ Ｐゴシック" pitchFamily="-102" charset="-128"/>
              </a:rPr>
              <a:t>für Sie haben</a:t>
            </a:r>
          </a:p>
          <a:p>
            <a:pPr marL="914400" lvl="1" indent="-514350" eaLnBrk="1" hangingPunct="1">
              <a:lnSpc>
                <a:spcPct val="90000"/>
              </a:lnSpc>
              <a:buFont typeface="+mj-lt"/>
              <a:buAutoNum type="arabicPeriod"/>
              <a:defRPr/>
            </a:pPr>
            <a:endParaRPr lang="de-CH" sz="2600" dirty="0">
              <a:ea typeface="ＭＳ Ｐゴシック" pitchFamily="-102" charset="-128"/>
              <a:cs typeface="ＭＳ Ｐゴシック" pitchFamily="-102" charset="-128"/>
            </a:endParaRPr>
          </a:p>
          <a:p>
            <a:pPr marL="914400" lvl="1" indent="-514350" eaLnBrk="1" hangingPunct="1">
              <a:lnSpc>
                <a:spcPct val="90000"/>
              </a:lnSpc>
              <a:buFont typeface="+mj-lt"/>
              <a:buAutoNum type="arabicPeriod"/>
              <a:defRPr/>
            </a:pPr>
            <a:r>
              <a:rPr lang="de-CH" sz="2600" dirty="0">
                <a:ea typeface="ＭＳ Ｐゴシック" pitchFamily="-102" charset="-128"/>
                <a:cs typeface="ＭＳ Ｐゴシック" pitchFamily="-102" charset="-128"/>
              </a:rPr>
              <a:t>Muss bereit sein, dass Sie selber Patientinnen betreuen dürfen (natürlich unter Aufsicht)</a:t>
            </a:r>
          </a:p>
          <a:p>
            <a:pPr marL="914400" lvl="1" indent="-514350" eaLnBrk="1" hangingPunct="1">
              <a:lnSpc>
                <a:spcPct val="90000"/>
              </a:lnSpc>
              <a:buFont typeface="+mj-lt"/>
              <a:buAutoNum type="arabicPeriod"/>
              <a:defRPr/>
            </a:pPr>
            <a:endParaRPr lang="de-CH" sz="2600" dirty="0">
              <a:ea typeface="ＭＳ Ｐゴシック" pitchFamily="-102" charset="-128"/>
              <a:cs typeface="ＭＳ Ｐゴシック" pitchFamily="-102" charset="-128"/>
            </a:endParaRPr>
          </a:p>
          <a:p>
            <a:pPr marL="914400" lvl="1" indent="-514350" eaLnBrk="1" hangingPunct="1">
              <a:lnSpc>
                <a:spcPct val="90000"/>
              </a:lnSpc>
              <a:buFont typeface="+mj-lt"/>
              <a:buAutoNum type="arabicPeriod"/>
              <a:defRPr/>
            </a:pPr>
            <a:r>
              <a:rPr lang="de-CH" sz="2600" dirty="0">
                <a:ea typeface="ＭＳ Ｐゴシック" pitchFamily="-102" charset="-128"/>
                <a:cs typeface="ＭＳ Ｐゴシック" pitchFamily="-102" charset="-128"/>
              </a:rPr>
              <a:t>Tutorin muss bereit sein, ein 2-stündiges Einführungsseminar und alle 2 Jahre ein </a:t>
            </a:r>
            <a:r>
              <a:rPr lang="de-CH" sz="2600" dirty="0" err="1">
                <a:ea typeface="ＭＳ Ｐゴシック" pitchFamily="-102" charset="-128"/>
                <a:cs typeface="ＭＳ Ｐゴシック" pitchFamily="-102" charset="-128"/>
              </a:rPr>
              <a:t>Teachers</a:t>
            </a:r>
            <a:r>
              <a:rPr lang="de-CH" sz="2600" dirty="0">
                <a:ea typeface="ＭＳ Ｐゴシック" pitchFamily="-102" charset="-128"/>
                <a:cs typeface="ＭＳ Ｐゴシック" pitchFamily="-102" charset="-128"/>
              </a:rPr>
              <a:t> Teaching zu besuchen</a:t>
            </a:r>
            <a:endParaRPr lang="de-DE" sz="2600" dirty="0">
              <a:ea typeface="ＭＳ Ｐゴシック" pitchFamily="-102" charset="-128"/>
              <a:cs typeface="ＭＳ Ｐゴシック" pitchFamily="-102" charset="-128"/>
            </a:endParaRPr>
          </a:p>
          <a:p>
            <a:pPr marL="514350" indent="-514350" eaLnBrk="1" hangingPunct="1">
              <a:lnSpc>
                <a:spcPct val="90000"/>
              </a:lnSpc>
              <a:buFont typeface="+mj-lt"/>
              <a:buAutoNum type="arabicPeriod"/>
              <a:defRPr/>
            </a:pPr>
            <a:endParaRPr lang="de-DE" sz="1100" dirty="0">
              <a:ea typeface="ＭＳ Ｐゴシック" pitchFamily="-102" charset="-128"/>
              <a:cs typeface="ＭＳ Ｐゴシック" pitchFamily="-102" charset="-128"/>
            </a:endParaRPr>
          </a:p>
          <a:p>
            <a:pPr marL="0" indent="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p:txBody>
      </p:sp>
      <p:sp>
        <p:nvSpPr>
          <p:cNvPr id="7171" name="Textfeld 3"/>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
        <p:nvSpPr>
          <p:cNvPr id="7172" name="Textfeld 4"/>
          <p:cNvSpPr txBox="1">
            <a:spLocks noChangeArrowheads="1"/>
          </p:cNvSpPr>
          <p:nvPr/>
        </p:nvSpPr>
        <p:spPr bwMode="auto">
          <a:xfrm>
            <a:off x="336011" y="368932"/>
            <a:ext cx="7980839" cy="707886"/>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4000" dirty="0">
                <a:solidFill>
                  <a:srgbClr val="000000"/>
                </a:solidFill>
                <a:latin typeface="Calibri" panose="020F0502020204030204" pitchFamily="34" charset="0"/>
                <a:ea typeface="Arial Black" pitchFamily="-106" charset="0"/>
                <a:cs typeface="Calibri" panose="020F0502020204030204" pitchFamily="34" charset="0"/>
              </a:rPr>
              <a:t>Wenn Sie Ihre Tutorin selber suchen:</a:t>
            </a:r>
          </a:p>
        </p:txBody>
      </p:sp>
    </p:spTree>
    <p:extLst>
      <p:ext uri="{BB962C8B-B14F-4D97-AF65-F5344CB8AC3E}">
        <p14:creationId xmlns:p14="http://schemas.microsoft.com/office/powerpoint/2010/main" val="10202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auto">
          <a:xfrm>
            <a:off x="261710" y="1983290"/>
            <a:ext cx="8620580" cy="2743789"/>
          </a:xfrm>
          <a:ln>
            <a:miter lim="800000"/>
            <a:headEnd/>
            <a:tailEnd/>
          </a:ln>
        </p:spPr>
        <p:txBody>
          <a:bodyPr wrap="square" lIns="91440" tIns="45720" rIns="91440" bIns="45720" numCol="1" anchor="t" anchorCtr="0" compatLnSpc="1">
            <a:prstTxWarp prst="textNoShape">
              <a:avLst/>
            </a:prstTxWarp>
            <a:normAutofit/>
          </a:bodyPr>
          <a:lstStyle/>
          <a:p>
            <a:pPr marL="514350" indent="-514350" eaLnBrk="1" hangingPunct="1">
              <a:lnSpc>
                <a:spcPct val="90000"/>
              </a:lnSpc>
              <a:buFontTx/>
              <a:buChar char="•"/>
              <a:defRPr/>
            </a:pPr>
            <a:r>
              <a:rPr lang="de-CH" sz="3000" dirty="0">
                <a:ea typeface="ＭＳ Ｐゴシック" pitchFamily="-102" charset="-128"/>
                <a:cs typeface="ＭＳ Ｐゴシック" pitchFamily="-102" charset="-128"/>
              </a:rPr>
              <a:t>Entschädigung der Tutorinnen mit Fortbildungspunkten (SGAIM 20 </a:t>
            </a:r>
            <a:r>
              <a:rPr lang="de-CH" sz="3000" dirty="0" err="1">
                <a:ea typeface="ＭＳ Ｐゴシック" pitchFamily="-102" charset="-128"/>
                <a:cs typeface="ＭＳ Ｐゴシック" pitchFamily="-102" charset="-128"/>
              </a:rPr>
              <a:t>Credits</a:t>
            </a:r>
            <a:r>
              <a:rPr lang="de-CH" sz="3000" dirty="0">
                <a:ea typeface="ＭＳ Ｐゴシック" pitchFamily="-102" charset="-128"/>
                <a:cs typeface="ＭＳ Ｐゴシック" pitchFamily="-102" charset="-128"/>
              </a:rPr>
              <a:t>, SGP 10 </a:t>
            </a:r>
            <a:r>
              <a:rPr lang="de-CH" sz="3000" dirty="0" err="1">
                <a:ea typeface="ＭＳ Ｐゴシック" pitchFamily="-102" charset="-128"/>
                <a:cs typeface="ＭＳ Ｐゴシック" pitchFamily="-102" charset="-128"/>
              </a:rPr>
              <a:t>Credits</a:t>
            </a:r>
            <a:r>
              <a:rPr lang="de-CH" sz="3000" dirty="0">
                <a:ea typeface="ＭＳ Ｐゴシック" pitchFamily="-102" charset="-128"/>
                <a:cs typeface="ＭＳ Ｐゴシック" pitchFamily="-102" charset="-128"/>
              </a:rPr>
              <a:t>)</a:t>
            </a:r>
          </a:p>
          <a:p>
            <a:pPr marL="514350" indent="-514350" eaLnBrk="1" hangingPunct="1">
              <a:lnSpc>
                <a:spcPct val="90000"/>
              </a:lnSpc>
              <a:buFontTx/>
              <a:buChar char="•"/>
              <a:defRPr/>
            </a:pPr>
            <a:endParaRPr lang="de-CH"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CH" sz="3000" dirty="0">
                <a:ea typeface="ＭＳ Ｐゴシック" pitchFamily="-102" charset="-128"/>
                <a:cs typeface="ＭＳ Ｐゴシック" pitchFamily="-102" charset="-128"/>
              </a:rPr>
              <a:t>Finanzielle Entschädigung (6’000.- Semester ET, 5‘000.- Block ET)</a:t>
            </a:r>
            <a:endParaRPr lang="de-DE" sz="2600" dirty="0">
              <a:ea typeface="ＭＳ Ｐゴシック" pitchFamily="-102" charset="-128"/>
              <a:cs typeface="ＭＳ Ｐゴシック" pitchFamily="-102" charset="-128"/>
            </a:endParaRPr>
          </a:p>
          <a:p>
            <a:pPr marL="514350" indent="-514350" eaLnBrk="1" hangingPunct="1">
              <a:lnSpc>
                <a:spcPct val="90000"/>
              </a:lnSpc>
              <a:buFont typeface="+mj-lt"/>
              <a:buAutoNum type="arabicPeriod"/>
              <a:defRPr/>
            </a:pPr>
            <a:endParaRPr lang="de-DE" sz="1100" dirty="0">
              <a:ea typeface="ＭＳ Ｐゴシック" pitchFamily="-102" charset="-128"/>
              <a:cs typeface="ＭＳ Ｐゴシック" pitchFamily="-102" charset="-128"/>
            </a:endParaRPr>
          </a:p>
          <a:p>
            <a:pPr marL="0" indent="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p:txBody>
      </p:sp>
      <p:sp>
        <p:nvSpPr>
          <p:cNvPr id="7171" name="Textfeld 3"/>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
        <p:nvSpPr>
          <p:cNvPr id="7172" name="Textfeld 4"/>
          <p:cNvSpPr txBox="1">
            <a:spLocks noChangeArrowheads="1"/>
          </p:cNvSpPr>
          <p:nvPr/>
        </p:nvSpPr>
        <p:spPr bwMode="auto">
          <a:xfrm>
            <a:off x="336011" y="368932"/>
            <a:ext cx="7980839" cy="707886"/>
          </a:xfrm>
          <a:prstGeom prst="rect">
            <a:avLst/>
          </a:prstGeom>
          <a:noFill/>
          <a:ln w="9525">
            <a:noFill/>
            <a:miter lim="800000"/>
            <a:headEnd/>
            <a:tailEnd/>
          </a:ln>
        </p:spPr>
        <p:txBody>
          <a:bodyPr wrap="none">
            <a:prstTxWarp prst="textNoShape">
              <a:avLst/>
            </a:prstTxWarp>
            <a:spAutoFit/>
          </a:bodyPr>
          <a:lstStyle/>
          <a:p>
            <a:pPr algn="ctr" defTabSz="914400" eaLnBrk="0" hangingPunct="0"/>
            <a:r>
              <a:rPr lang="de-DE" sz="4000" dirty="0">
                <a:solidFill>
                  <a:srgbClr val="000000"/>
                </a:solidFill>
                <a:latin typeface="Calibri" panose="020F0502020204030204" pitchFamily="34" charset="0"/>
                <a:ea typeface="Arial Black" pitchFamily="-106" charset="0"/>
                <a:cs typeface="Calibri" panose="020F0502020204030204" pitchFamily="34" charset="0"/>
              </a:rPr>
              <a:t>Wenn Sie Ihre Tutorin selber suchen:</a:t>
            </a:r>
          </a:p>
        </p:txBody>
      </p:sp>
    </p:spTree>
    <p:extLst>
      <p:ext uri="{BB962C8B-B14F-4D97-AF65-F5344CB8AC3E}">
        <p14:creationId xmlns:p14="http://schemas.microsoft.com/office/powerpoint/2010/main" val="35122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Fußzeilenplatzhalter 3"/>
          <p:cNvSpPr>
            <a:spLocks noGrp="1"/>
          </p:cNvSpPr>
          <p:nvPr>
            <p:ph type="ftr" sz="quarter" idx="10"/>
          </p:nvPr>
        </p:nvSpPr>
        <p:spPr/>
        <p:txBody>
          <a:bodyPr/>
          <a:lstStyle/>
          <a:p>
            <a:pPr fontAlgn="base">
              <a:spcBef>
                <a:spcPct val="0"/>
              </a:spcBef>
              <a:spcAft>
                <a:spcPct val="0"/>
              </a:spcAft>
              <a:defRPr/>
            </a:pPr>
            <a:r>
              <a:rPr lang="de-CH">
                <a:ea typeface="ＭＳ Ｐゴシック" charset="-128"/>
                <a:cs typeface="ＭＳ Ｐゴシック" charset="-128"/>
              </a:rPr>
              <a:t>Institut für Hausarztmedizin IHAMB</a:t>
            </a:r>
          </a:p>
        </p:txBody>
      </p:sp>
      <p:sp>
        <p:nvSpPr>
          <p:cNvPr id="4" name="Rechteck 3"/>
          <p:cNvSpPr/>
          <p:nvPr/>
        </p:nvSpPr>
        <p:spPr bwMode="auto">
          <a:xfrm>
            <a:off x="2135915" y="2106790"/>
            <a:ext cx="4757537" cy="429366"/>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
        <p:nvSpPr>
          <p:cNvPr id="7" name="Textfeld 6"/>
          <p:cNvSpPr txBox="1"/>
          <p:nvPr/>
        </p:nvSpPr>
        <p:spPr>
          <a:xfrm>
            <a:off x="6893452" y="2136807"/>
            <a:ext cx="2197653" cy="369332"/>
          </a:xfrm>
          <a:prstGeom prst="rect">
            <a:avLst/>
          </a:prstGeom>
          <a:noFill/>
        </p:spPr>
        <p:txBody>
          <a:bodyPr wrap="none" rtlCol="0">
            <a:spAutoFit/>
          </a:bodyPr>
          <a:lstStyle/>
          <a:p>
            <a:r>
              <a:rPr lang="de-DE" dirty="0">
                <a:latin typeface="Calibri Light" panose="020F0302020204030204" pitchFamily="34" charset="0"/>
              </a:rPr>
              <a:t>Selber Tutorin suchen</a:t>
            </a:r>
          </a:p>
        </p:txBody>
      </p:sp>
      <p:sp>
        <p:nvSpPr>
          <p:cNvPr id="5" name="Rechteck 4"/>
          <p:cNvSpPr/>
          <p:nvPr/>
        </p:nvSpPr>
        <p:spPr bwMode="auto">
          <a:xfrm>
            <a:off x="2383971" y="3505200"/>
            <a:ext cx="3374572" cy="239486"/>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
        <p:nvSpPr>
          <p:cNvPr id="8" name="Rechteck 7"/>
          <p:cNvSpPr/>
          <p:nvPr/>
        </p:nvSpPr>
        <p:spPr bwMode="auto">
          <a:xfrm>
            <a:off x="4571999" y="5332422"/>
            <a:ext cx="868681" cy="354891"/>
          </a:xfrm>
          <a:prstGeom prst="rect">
            <a:avLst/>
          </a:prstGeom>
          <a:noFill/>
          <a:ln w="476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pic>
        <p:nvPicPr>
          <p:cNvPr id="6" name="Grafik 5">
            <a:extLst>
              <a:ext uri="{FF2B5EF4-FFF2-40B4-BE49-F238E27FC236}">
                <a16:creationId xmlns:a16="http://schemas.microsoft.com/office/drawing/2014/main" id="{06A0A6F9-B560-357E-35A3-5D6535AF4766}"/>
              </a:ext>
            </a:extLst>
          </p:cNvPr>
          <p:cNvPicPr>
            <a:picLocks noChangeAspect="1"/>
          </p:cNvPicPr>
          <p:nvPr/>
        </p:nvPicPr>
        <p:blipFill>
          <a:blip r:embed="rId2"/>
          <a:stretch>
            <a:fillRect/>
          </a:stretch>
        </p:blipFill>
        <p:spPr>
          <a:xfrm>
            <a:off x="2148894" y="0"/>
            <a:ext cx="4846211"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Wie finde ich einen ET Tutorin?</a:t>
            </a:r>
          </a:p>
        </p:txBody>
      </p:sp>
      <p:sp>
        <p:nvSpPr>
          <p:cNvPr id="4" name="Fußzeilenplatzhalter 3"/>
          <p:cNvSpPr>
            <a:spLocks noGrp="1"/>
          </p:cNvSpPr>
          <p:nvPr>
            <p:ph type="ftr" sz="quarter" idx="10"/>
          </p:nvPr>
        </p:nvSpPr>
        <p:spPr/>
        <p:txBody>
          <a:bodyPr/>
          <a:lstStyle/>
          <a:p>
            <a:pPr>
              <a:defRPr/>
            </a:pPr>
            <a:r>
              <a:rPr lang="de-CH"/>
              <a:t>Institut für Hausarztmedizin IHAMB</a:t>
            </a:r>
          </a:p>
        </p:txBody>
      </p:sp>
      <p:sp>
        <p:nvSpPr>
          <p:cNvPr id="5" name="Inhaltsplatzhalter 4"/>
          <p:cNvSpPr>
            <a:spLocks noGrp="1"/>
          </p:cNvSpPr>
          <p:nvPr>
            <p:ph idx="1"/>
          </p:nvPr>
        </p:nvSpPr>
        <p:spPr>
          <a:xfrm>
            <a:off x="457200" y="2377966"/>
            <a:ext cx="8229600" cy="2877207"/>
          </a:xfrm>
        </p:spPr>
        <p:txBody>
          <a:bodyPr/>
          <a:lstStyle/>
          <a:p>
            <a:pPr marL="514350" indent="-514350" algn="ctr">
              <a:buFont typeface="+mj-lt"/>
              <a:buAutoNum type="arabicPeriod"/>
            </a:pPr>
            <a:r>
              <a:rPr lang="de-DE" dirty="0"/>
              <a:t>Sie suchen sich selbst eine Tutorin</a:t>
            </a:r>
          </a:p>
          <a:p>
            <a:pPr marL="0" indent="0" algn="ctr"/>
            <a:endParaRPr lang="de-DE" dirty="0"/>
          </a:p>
          <a:p>
            <a:pPr marL="514350" indent="-514350" algn="ctr">
              <a:buFont typeface="+mj-lt"/>
              <a:buAutoNum type="arabicPeriod" startAt="2"/>
            </a:pPr>
            <a:r>
              <a:rPr lang="de-DE" dirty="0"/>
              <a:t>Zuteilung über OLAT</a:t>
            </a:r>
          </a:p>
        </p:txBody>
      </p:sp>
      <p:sp>
        <p:nvSpPr>
          <p:cNvPr id="6" name="Textfeld 3">
            <a:extLst>
              <a:ext uri="{FF2B5EF4-FFF2-40B4-BE49-F238E27FC236}">
                <a16:creationId xmlns:a16="http://schemas.microsoft.com/office/drawing/2014/main" id="{C6658EC3-D65D-A447-8DA1-21BBB1F6B152}"/>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extLst>
      <p:ext uri="{BB962C8B-B14F-4D97-AF65-F5344CB8AC3E}">
        <p14:creationId xmlns:p14="http://schemas.microsoft.com/office/powerpoint/2010/main" val="167729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9" name="Fußzeilenplatzhalter 3"/>
          <p:cNvSpPr>
            <a:spLocks noGrp="1"/>
          </p:cNvSpPr>
          <p:nvPr>
            <p:ph type="ftr" sz="quarter" idx="10"/>
          </p:nvPr>
        </p:nvSpPr>
        <p:spPr/>
        <p:txBody>
          <a:bodyPr/>
          <a:lstStyle/>
          <a:p>
            <a:pPr fontAlgn="base">
              <a:spcBef>
                <a:spcPct val="0"/>
              </a:spcBef>
              <a:spcAft>
                <a:spcPct val="0"/>
              </a:spcAft>
              <a:defRPr/>
            </a:pPr>
            <a:r>
              <a:rPr lang="de-CH">
                <a:ea typeface="ＭＳ Ｐゴシック" charset="-128"/>
                <a:cs typeface="ＭＳ Ｐゴシック" charset="-128"/>
              </a:rPr>
              <a:t>Institut für Hausarztmedizin IHAMB</a:t>
            </a:r>
          </a:p>
        </p:txBody>
      </p:sp>
      <p:sp>
        <p:nvSpPr>
          <p:cNvPr id="8" name="Textfeld 7"/>
          <p:cNvSpPr txBox="1"/>
          <p:nvPr/>
        </p:nvSpPr>
        <p:spPr>
          <a:xfrm>
            <a:off x="6726018" y="3757755"/>
            <a:ext cx="2251899" cy="646331"/>
          </a:xfrm>
          <a:prstGeom prst="rect">
            <a:avLst/>
          </a:prstGeom>
          <a:noFill/>
        </p:spPr>
        <p:txBody>
          <a:bodyPr wrap="none" rtlCol="0">
            <a:spAutoFit/>
          </a:bodyPr>
          <a:lstStyle/>
          <a:p>
            <a:r>
              <a:rPr lang="de-DE" dirty="0">
                <a:latin typeface="Calibri Light" panose="020F0302020204030204" pitchFamily="34" charset="0"/>
              </a:rPr>
              <a:t>Wir stellen Tutorinnen</a:t>
            </a:r>
          </a:p>
          <a:p>
            <a:r>
              <a:rPr lang="de-DE" dirty="0">
                <a:latin typeface="Calibri Light" panose="020F0302020204030204" pitchFamily="34" charset="0"/>
              </a:rPr>
              <a:t>zur Verfügung</a:t>
            </a:r>
          </a:p>
        </p:txBody>
      </p:sp>
      <p:sp>
        <p:nvSpPr>
          <p:cNvPr id="5" name="Rechteck 4"/>
          <p:cNvSpPr/>
          <p:nvPr/>
        </p:nvSpPr>
        <p:spPr bwMode="auto">
          <a:xfrm>
            <a:off x="2293495" y="2278505"/>
            <a:ext cx="4287187" cy="1056349"/>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
        <p:nvSpPr>
          <p:cNvPr id="7" name="Rechteck 6"/>
          <p:cNvSpPr/>
          <p:nvPr/>
        </p:nvSpPr>
        <p:spPr bwMode="auto">
          <a:xfrm>
            <a:off x="1886849" y="3573168"/>
            <a:ext cx="4572677" cy="1015506"/>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
        <p:nvSpPr>
          <p:cNvPr id="10" name="Rechteck 9"/>
          <p:cNvSpPr/>
          <p:nvPr/>
        </p:nvSpPr>
        <p:spPr bwMode="auto">
          <a:xfrm>
            <a:off x="4323932" y="5265202"/>
            <a:ext cx="838200" cy="370799"/>
          </a:xfrm>
          <a:prstGeom prst="rect">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pic>
        <p:nvPicPr>
          <p:cNvPr id="2" name="Grafik 1">
            <a:extLst>
              <a:ext uri="{FF2B5EF4-FFF2-40B4-BE49-F238E27FC236}">
                <a16:creationId xmlns:a16="http://schemas.microsoft.com/office/drawing/2014/main" id="{242FC20F-1DA8-6C55-F813-EFF11F005357}"/>
              </a:ext>
            </a:extLst>
          </p:cNvPr>
          <p:cNvPicPr>
            <a:picLocks noChangeAspect="1"/>
          </p:cNvPicPr>
          <p:nvPr/>
        </p:nvPicPr>
        <p:blipFill>
          <a:blip r:embed="rId2"/>
          <a:stretch>
            <a:fillRect/>
          </a:stretch>
        </p:blipFill>
        <p:spPr>
          <a:xfrm>
            <a:off x="1879807" y="-94146"/>
            <a:ext cx="4846211" cy="6858000"/>
          </a:xfrm>
          <a:prstGeom prst="rect">
            <a:avLst/>
          </a:prstGeom>
        </p:spPr>
      </p:pic>
    </p:spTree>
    <p:extLst>
      <p:ext uri="{BB962C8B-B14F-4D97-AF65-F5344CB8AC3E}">
        <p14:creationId xmlns:p14="http://schemas.microsoft.com/office/powerpoint/2010/main" val="922765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Online Anmeldeformular</a:t>
            </a:r>
          </a:p>
        </p:txBody>
      </p:sp>
      <p:sp>
        <p:nvSpPr>
          <p:cNvPr id="3" name="Inhaltsplatzhalter 2"/>
          <p:cNvSpPr>
            <a:spLocks noGrp="1"/>
          </p:cNvSpPr>
          <p:nvPr>
            <p:ph idx="1"/>
          </p:nvPr>
        </p:nvSpPr>
        <p:spPr>
          <a:xfrm>
            <a:off x="457200" y="1762008"/>
            <a:ext cx="8229600" cy="4087156"/>
          </a:xfrm>
        </p:spPr>
        <p:txBody>
          <a:bodyPr/>
          <a:lstStyle/>
          <a:p>
            <a:pPr algn="ctr"/>
            <a:endParaRPr lang="de-DE" dirty="0"/>
          </a:p>
          <a:p>
            <a:pPr algn="ctr"/>
            <a:endParaRPr lang="de-DE" dirty="0"/>
          </a:p>
          <a:p>
            <a:pPr algn="ctr"/>
            <a:r>
              <a:rPr lang="de-DE" dirty="0"/>
              <a:t>Entweder über OLAT</a:t>
            </a:r>
          </a:p>
          <a:p>
            <a:pPr algn="ctr"/>
            <a:r>
              <a:rPr lang="de-DE" dirty="0"/>
              <a:t>oder </a:t>
            </a:r>
          </a:p>
          <a:p>
            <a:pPr algn="ctr"/>
            <a:r>
              <a:rPr lang="de-DE" dirty="0"/>
              <a:t>Homepage </a:t>
            </a:r>
            <a:r>
              <a:rPr lang="de-DE" dirty="0" err="1"/>
              <a:t>Uniham</a:t>
            </a:r>
            <a:r>
              <a:rPr lang="de-DE" dirty="0"/>
              <a:t>-BB</a:t>
            </a:r>
          </a:p>
          <a:p>
            <a:pPr algn="ctr"/>
            <a:r>
              <a:rPr lang="de-DE" dirty="0"/>
              <a:t>(</a:t>
            </a:r>
            <a:r>
              <a:rPr lang="de-DE" dirty="0" err="1"/>
              <a:t>www.ihamb.unibas.ch</a:t>
            </a:r>
            <a:r>
              <a:rPr lang="de-DE" dirty="0"/>
              <a:t>)</a:t>
            </a:r>
          </a:p>
          <a:p>
            <a:r>
              <a:rPr lang="de-DE" dirty="0"/>
              <a:t>	</a:t>
            </a:r>
          </a:p>
          <a:p>
            <a:endParaRPr lang="de-DE" dirty="0"/>
          </a:p>
          <a:p>
            <a:endParaRPr lang="de-DE" dirty="0"/>
          </a:p>
        </p:txBody>
      </p:sp>
      <p:sp>
        <p:nvSpPr>
          <p:cNvPr id="4" name="Fußzeilenplatzhalter 3"/>
          <p:cNvSpPr>
            <a:spLocks noGrp="1"/>
          </p:cNvSpPr>
          <p:nvPr>
            <p:ph type="ftr" sz="quarter" idx="10"/>
          </p:nvPr>
        </p:nvSpPr>
        <p:spPr/>
        <p:txBody>
          <a:bodyPr/>
          <a:lstStyle/>
          <a:p>
            <a:pPr>
              <a:defRPr/>
            </a:pPr>
            <a:r>
              <a:rPr lang="de-CH"/>
              <a:t>Institut für Hausarztmedizin IHAMB</a:t>
            </a:r>
          </a:p>
        </p:txBody>
      </p:sp>
      <p:sp>
        <p:nvSpPr>
          <p:cNvPr id="5" name="Textfeld 3">
            <a:extLst>
              <a:ext uri="{FF2B5EF4-FFF2-40B4-BE49-F238E27FC236}">
                <a16:creationId xmlns:a16="http://schemas.microsoft.com/office/drawing/2014/main" id="{82B4D182-CD73-2844-92BB-4C61D1A94E81}"/>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extLst>
      <p:ext uri="{BB962C8B-B14F-4D97-AF65-F5344CB8AC3E}">
        <p14:creationId xmlns:p14="http://schemas.microsoft.com/office/powerpoint/2010/main" val="1548439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4"/>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de-DE" dirty="0"/>
              <a:t>Praxisadresse über OLAT</a:t>
            </a:r>
          </a:p>
        </p:txBody>
      </p:sp>
      <p:sp>
        <p:nvSpPr>
          <p:cNvPr id="3" name="Inhaltsplatzhalter 2"/>
          <p:cNvSpPr>
            <a:spLocks noGrp="1"/>
          </p:cNvSpPr>
          <p:nvPr>
            <p:ph idx="1"/>
          </p:nvPr>
        </p:nvSpPr>
        <p:spPr bwMode="auto">
          <a:xfrm>
            <a:off x="744189" y="2380786"/>
            <a:ext cx="7195479" cy="2280424"/>
          </a:xfrm>
          <a:noFill/>
          <a:ln>
            <a:miter lim="800000"/>
            <a:headEnd/>
            <a:tailEnd/>
          </a:ln>
        </p:spPr>
        <p:txBody>
          <a:bodyPr wrap="square" lIns="91440" tIns="45720" rIns="91440" bIns="45720" numCol="1" anchor="t" anchorCtr="0" compatLnSpc="1">
            <a:prstTxWarp prst="textNoShape">
              <a:avLst/>
            </a:prstTxWarp>
            <a:normAutofit/>
          </a:bodyPr>
          <a:lstStyle/>
          <a:p>
            <a:pPr marL="0" indent="0" algn="ctr"/>
            <a:r>
              <a:rPr lang="de-DE" dirty="0">
                <a:ea typeface="ＭＳ Ｐゴシック" pitchFamily="-106" charset="-128"/>
                <a:cs typeface="ＭＳ Ｐゴシック" pitchFamily="-106" charset="-128"/>
              </a:rPr>
              <a:t>Falls es </a:t>
            </a:r>
            <a:r>
              <a:rPr lang="de-DE" b="1" dirty="0">
                <a:ea typeface="ＭＳ Ｐゴシック" pitchFamily="-106" charset="-128"/>
                <a:cs typeface="ＭＳ Ｐゴシック" pitchFamily="-106" charset="-128"/>
              </a:rPr>
              <a:t>zu viele Anmeldungen </a:t>
            </a:r>
            <a:r>
              <a:rPr lang="de-DE" dirty="0">
                <a:ea typeface="ＭＳ Ｐゴシック" pitchFamily="-106" charset="-128"/>
                <a:cs typeface="ＭＳ Ｐゴシック" pitchFamily="-106" charset="-128"/>
              </a:rPr>
              <a:t>für das eine oder andere ET gibt, wird nach </a:t>
            </a:r>
            <a:r>
              <a:rPr lang="de-DE" b="1" dirty="0">
                <a:ea typeface="ＭＳ Ｐゴシック" pitchFamily="-106" charset="-128"/>
                <a:cs typeface="ＭＳ Ｐゴシック" pitchFamily="-106" charset="-128"/>
              </a:rPr>
              <a:t>Zufallsprinzip</a:t>
            </a:r>
            <a:r>
              <a:rPr lang="de-DE" dirty="0">
                <a:ea typeface="ＭＳ Ｐゴシック" pitchFamily="-106" charset="-128"/>
                <a:cs typeface="ＭＳ Ｐゴシック" pitchFamily="-106" charset="-128"/>
              </a:rPr>
              <a:t> umverteilt.</a:t>
            </a:r>
          </a:p>
          <a:p>
            <a:pPr marL="0" indent="0" algn="ctr"/>
            <a:endParaRPr lang="de-DE" dirty="0">
              <a:ea typeface="ＭＳ Ｐゴシック" pitchFamily="-106" charset="-128"/>
              <a:cs typeface="ＭＳ Ｐゴシック" pitchFamily="-106" charset="-128"/>
            </a:endParaRPr>
          </a:p>
        </p:txBody>
      </p:sp>
      <p:sp>
        <p:nvSpPr>
          <p:cNvPr id="4" name="Textfeld 3">
            <a:extLst>
              <a:ext uri="{FF2B5EF4-FFF2-40B4-BE49-F238E27FC236}">
                <a16:creationId xmlns:a16="http://schemas.microsoft.com/office/drawing/2014/main" id="{6597F66A-9092-294F-8060-B22230DD8BB2}"/>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extLst>
      <p:ext uri="{BB962C8B-B14F-4D97-AF65-F5344CB8AC3E}">
        <p14:creationId xmlns:p14="http://schemas.microsoft.com/office/powerpoint/2010/main" val="39692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4"/>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normAutofit fontScale="90000"/>
          </a:bodyPr>
          <a:lstStyle/>
          <a:p>
            <a:r>
              <a:rPr lang="de-DE" dirty="0"/>
              <a:t>Praxisadresse über OLAT – wann werden die Listen aufgeschaltet???</a:t>
            </a:r>
          </a:p>
        </p:txBody>
      </p:sp>
      <p:sp>
        <p:nvSpPr>
          <p:cNvPr id="3" name="Inhaltsplatzhalter 2"/>
          <p:cNvSpPr>
            <a:spLocks noGrp="1"/>
          </p:cNvSpPr>
          <p:nvPr>
            <p:ph idx="1"/>
          </p:nvPr>
        </p:nvSpPr>
        <p:spPr bwMode="auto">
          <a:xfrm>
            <a:off x="457200" y="1600200"/>
            <a:ext cx="8369300" cy="4525963"/>
          </a:xfrm>
          <a:noFill/>
          <a:ln>
            <a:miter lim="800000"/>
            <a:headEnd/>
            <a:tailEnd/>
          </a:ln>
        </p:spPr>
        <p:txBody>
          <a:bodyPr wrap="square" lIns="91440" tIns="45720" rIns="91440" bIns="45720" numCol="1" anchor="t" anchorCtr="0" compatLnSpc="1">
            <a:prstTxWarp prst="textNoShape">
              <a:avLst/>
            </a:prstTxWarp>
            <a:normAutofit/>
          </a:bodyPr>
          <a:lstStyle/>
          <a:p>
            <a:pPr>
              <a:buFontTx/>
              <a:buChar char="•"/>
            </a:pPr>
            <a:endParaRPr lang="de-DE" dirty="0">
              <a:ea typeface="ＭＳ Ｐゴシック" pitchFamily="-106" charset="-128"/>
              <a:cs typeface="ＭＳ Ｐゴシック" pitchFamily="-106" charset="-128"/>
            </a:endParaRPr>
          </a:p>
          <a:p>
            <a:pPr marL="514350" indent="-514350">
              <a:buFont typeface="+mj-lt"/>
              <a:buAutoNum type="arabicPeriod"/>
            </a:pPr>
            <a:r>
              <a:rPr lang="de-DE" sz="2800" b="1" dirty="0">
                <a:ea typeface="ＭＳ Ｐゴシック" pitchFamily="-106" charset="-128"/>
                <a:cs typeface="ＭＳ Ｐゴシック" pitchFamily="-106" charset="-128"/>
              </a:rPr>
              <a:t>Semester ET</a:t>
            </a:r>
          </a:p>
          <a:p>
            <a:pPr marL="857250" lvl="1" indent="-457200">
              <a:buFont typeface="Arial" charset="0"/>
              <a:buChar char="•"/>
            </a:pPr>
            <a:r>
              <a:rPr lang="de-CH" sz="2400" dirty="0"/>
              <a:t>24.05.- 07.06.23 </a:t>
            </a:r>
            <a:r>
              <a:rPr lang="de-DE" sz="2400" b="1" dirty="0">
                <a:ea typeface="ＭＳ Ｐゴシック" pitchFamily="-106" charset="-128"/>
                <a:cs typeface="ＭＳ Ｐゴシック" pitchFamily="-106" charset="-128"/>
              </a:rPr>
              <a:t>OLAT </a:t>
            </a:r>
            <a:r>
              <a:rPr lang="de-DE" sz="2400" dirty="0">
                <a:ea typeface="ＭＳ Ｐゴシック" pitchFamily="-106" charset="-128"/>
                <a:cs typeface="ＭＳ Ｐゴシック" pitchFamily="-106" charset="-128"/>
              </a:rPr>
              <a:t>offen für Semester ET Liste</a:t>
            </a:r>
          </a:p>
          <a:p>
            <a:pPr marL="857250" lvl="1" indent="-457200">
              <a:buFont typeface="Arial" charset="0"/>
              <a:buChar char="•"/>
            </a:pPr>
            <a:r>
              <a:rPr lang="de-CH" sz="2400" dirty="0">
                <a:solidFill>
                  <a:srgbClr val="FF0000"/>
                </a:solidFill>
              </a:rPr>
              <a:t>20.06.23</a:t>
            </a:r>
            <a:r>
              <a:rPr lang="de-DE" sz="2400" b="1" dirty="0">
                <a:solidFill>
                  <a:srgbClr val="FF0000"/>
                </a:solidFill>
                <a:ea typeface="ＭＳ Ｐゴシック" pitchFamily="-106" charset="-128"/>
                <a:cs typeface="ＭＳ Ｐゴシック" pitchFamily="-106" charset="-128"/>
              </a:rPr>
              <a:t> Deadline</a:t>
            </a:r>
            <a:r>
              <a:rPr lang="de-DE" sz="2400" b="1" dirty="0">
                <a:ea typeface="ＭＳ Ｐゴシック" pitchFamily="-106" charset="-128"/>
                <a:cs typeface="ＭＳ Ｐゴシック" pitchFamily="-106" charset="-128"/>
              </a:rPr>
              <a:t> </a:t>
            </a:r>
            <a:r>
              <a:rPr lang="de-DE" sz="2400" dirty="0">
                <a:ea typeface="ＭＳ Ｐゴシック" pitchFamily="-106" charset="-128"/>
                <a:cs typeface="ＭＳ Ｐゴシック" pitchFamily="-106" charset="-128"/>
              </a:rPr>
              <a:t>Abgabe Bestätigungstalon</a:t>
            </a:r>
          </a:p>
          <a:p>
            <a:pPr marL="400050" lvl="1" indent="0">
              <a:buNone/>
            </a:pPr>
            <a:endParaRPr lang="de-DE" sz="2400" dirty="0">
              <a:ea typeface="ＭＳ Ｐゴシック" pitchFamily="-106" charset="-128"/>
              <a:cs typeface="ＭＳ Ｐゴシック" pitchFamily="-106" charset="-128"/>
            </a:endParaRPr>
          </a:p>
          <a:p>
            <a:pPr marL="514350" indent="-514350">
              <a:buFont typeface="+mj-lt"/>
              <a:buAutoNum type="arabicPeriod"/>
            </a:pPr>
            <a:r>
              <a:rPr lang="de-DE" sz="2800" b="1" dirty="0">
                <a:ea typeface="ＭＳ Ｐゴシック" pitchFamily="-106" charset="-128"/>
                <a:cs typeface="ＭＳ Ｐゴシック" pitchFamily="-106" charset="-128"/>
              </a:rPr>
              <a:t>Block ET</a:t>
            </a:r>
          </a:p>
          <a:p>
            <a:pPr marL="914400" lvl="1" indent="-514350">
              <a:buFont typeface="Arial" charset="0"/>
              <a:buChar char="•"/>
            </a:pPr>
            <a:r>
              <a:rPr lang="de-CH" sz="2400" dirty="0"/>
              <a:t>23.06. – 05.07.23 </a:t>
            </a:r>
            <a:r>
              <a:rPr lang="de-DE" sz="2400" b="1" dirty="0">
                <a:ea typeface="ＭＳ Ｐゴシック" pitchFamily="-106" charset="-128"/>
                <a:cs typeface="ＭＳ Ｐゴシック" pitchFamily="-106" charset="-128"/>
              </a:rPr>
              <a:t>OLAT </a:t>
            </a:r>
            <a:r>
              <a:rPr lang="de-DE" sz="2400" dirty="0">
                <a:ea typeface="ＭＳ Ｐゴシック" pitchFamily="-106" charset="-128"/>
                <a:cs typeface="ＭＳ Ｐゴシック" pitchFamily="-106" charset="-128"/>
              </a:rPr>
              <a:t>offen für Block ET Liste</a:t>
            </a:r>
          </a:p>
          <a:p>
            <a:pPr marL="914400" lvl="1" indent="-514350">
              <a:buFont typeface="Arial" charset="0"/>
              <a:buChar char="•"/>
            </a:pPr>
            <a:r>
              <a:rPr lang="de-DE" sz="2400" b="1" dirty="0">
                <a:solidFill>
                  <a:srgbClr val="FF0000"/>
                </a:solidFill>
                <a:ea typeface="ＭＳ Ｐゴシック" pitchFamily="-106" charset="-128"/>
                <a:cs typeface="ＭＳ Ｐゴシック" pitchFamily="-106" charset="-128"/>
              </a:rPr>
              <a:t>17.7.2023 Deadline </a:t>
            </a:r>
            <a:r>
              <a:rPr lang="de-DE" sz="2400" dirty="0">
                <a:ea typeface="ＭＳ Ｐゴシック" pitchFamily="-106" charset="-128"/>
                <a:cs typeface="ＭＳ Ｐゴシック" pitchFamily="-106" charset="-128"/>
              </a:rPr>
              <a:t>Abgabe Bestätigungstalon</a:t>
            </a:r>
          </a:p>
          <a:p>
            <a:endParaRPr lang="de-DE" dirty="0">
              <a:ea typeface="ＭＳ Ｐゴシック" pitchFamily="-106" charset="-128"/>
              <a:cs typeface="ＭＳ Ｐゴシック" pitchFamily="-106" charset="-128"/>
            </a:endParaRPr>
          </a:p>
          <a:p>
            <a:pPr>
              <a:buFontTx/>
              <a:buChar char="•"/>
            </a:pPr>
            <a:endParaRPr lang="de-DE" dirty="0">
              <a:ea typeface="ＭＳ Ｐゴシック" pitchFamily="-106" charset="-128"/>
              <a:cs typeface="ＭＳ Ｐゴシック" pitchFamily="-106" charset="-128"/>
            </a:endParaRPr>
          </a:p>
        </p:txBody>
      </p:sp>
      <p:sp>
        <p:nvSpPr>
          <p:cNvPr id="4" name="Textfeld 3">
            <a:extLst>
              <a:ext uri="{FF2B5EF4-FFF2-40B4-BE49-F238E27FC236}">
                <a16:creationId xmlns:a16="http://schemas.microsoft.com/office/drawing/2014/main" id="{49446912-20B5-044D-9CD2-91332342AACD}"/>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4"/>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de-DE" b="1" dirty="0">
                <a:solidFill>
                  <a:srgbClr val="000000"/>
                </a:solidFill>
                <a:latin typeface="Calibri" panose="020F0502020204030204" pitchFamily="34" charset="0"/>
                <a:ea typeface="Arial Black" pitchFamily="-106" charset="0"/>
                <a:cs typeface="Calibri" panose="020F0502020204030204" pitchFamily="34" charset="0"/>
              </a:rPr>
              <a:t>Das Formular</a:t>
            </a:r>
          </a:p>
        </p:txBody>
      </p:sp>
      <p:sp>
        <p:nvSpPr>
          <p:cNvPr id="3" name="Inhaltsplatzhalter 2"/>
          <p:cNvSpPr>
            <a:spLocks noGrp="1"/>
          </p:cNvSpPr>
          <p:nvPr>
            <p:ph idx="1"/>
          </p:nvPr>
        </p:nvSpPr>
        <p:spPr bwMode="auto">
          <a:xfrm>
            <a:off x="457200" y="2577662"/>
            <a:ext cx="3557752" cy="2530366"/>
          </a:xfrm>
          <a:noFill/>
          <a:ln>
            <a:miter lim="800000"/>
            <a:headEnd/>
            <a:tailEnd/>
          </a:ln>
        </p:spPr>
        <p:txBody>
          <a:bodyPr wrap="square" lIns="91440" tIns="45720" rIns="91440" bIns="45720" numCol="1" anchor="t" anchorCtr="0" compatLnSpc="1">
            <a:prstTxWarp prst="textNoShape">
              <a:avLst/>
            </a:prstTxWarp>
            <a:normAutofit/>
          </a:bodyPr>
          <a:lstStyle/>
          <a:p>
            <a:pPr marL="0" indent="0"/>
            <a:endParaRPr lang="de-DE" sz="800" dirty="0">
              <a:ea typeface="ＭＳ Ｐゴシック" pitchFamily="-106" charset="-128"/>
              <a:cs typeface="ＭＳ Ｐゴシック" pitchFamily="-106" charset="-128"/>
            </a:endParaRPr>
          </a:p>
          <a:p>
            <a:pPr marL="457200" indent="-457200">
              <a:buFont typeface="Arial" panose="020B0604020202020204" pitchFamily="34" charset="0"/>
              <a:buChar char="•"/>
            </a:pPr>
            <a:r>
              <a:rPr lang="de-DE" dirty="0">
                <a:solidFill>
                  <a:srgbClr val="FF0000"/>
                </a:solidFill>
                <a:ea typeface="ＭＳ Ｐゴシック" pitchFamily="-106" charset="-128"/>
                <a:cs typeface="ＭＳ Ｐゴシック" pitchFamily="-106" charset="-128"/>
              </a:rPr>
              <a:t>ALLE </a:t>
            </a:r>
            <a:r>
              <a:rPr lang="de-DE" dirty="0">
                <a:ea typeface="ＭＳ Ｐゴシック" pitchFamily="-106" charset="-128"/>
                <a:cs typeface="ＭＳ Ｐゴシック" pitchFamily="-106" charset="-128"/>
              </a:rPr>
              <a:t>füllen das Anmeldeformular aus!!!!</a:t>
            </a:r>
          </a:p>
          <a:p>
            <a:pPr>
              <a:buFont typeface="Arial" panose="020B0604020202020204" pitchFamily="34" charset="0"/>
              <a:buChar char="•"/>
            </a:pPr>
            <a:endParaRPr lang="de-DE" sz="1400" dirty="0">
              <a:ea typeface="ＭＳ Ｐゴシック" pitchFamily="-106" charset="-128"/>
              <a:cs typeface="ＭＳ Ｐゴシック" pitchFamily="-106" charset="-128"/>
            </a:endParaRPr>
          </a:p>
          <a:p>
            <a:endParaRPr lang="de-DE" dirty="0">
              <a:ea typeface="ＭＳ Ｐゴシック" pitchFamily="-106" charset="-128"/>
              <a:cs typeface="ＭＳ Ｐゴシック" pitchFamily="-106" charset="-128"/>
            </a:endParaRPr>
          </a:p>
          <a:p>
            <a:pPr>
              <a:buFontTx/>
              <a:buChar char="•"/>
            </a:pPr>
            <a:endParaRPr lang="de-DE" dirty="0">
              <a:ea typeface="ＭＳ Ｐゴシック" pitchFamily="-106" charset="-128"/>
              <a:cs typeface="ＭＳ Ｐゴシック" pitchFamily="-106" charset="-128"/>
            </a:endParaRPr>
          </a:p>
        </p:txBody>
      </p:sp>
      <p:pic>
        <p:nvPicPr>
          <p:cNvPr id="7" name="Grafik 6">
            <a:extLst>
              <a:ext uri="{FF2B5EF4-FFF2-40B4-BE49-F238E27FC236}">
                <a16:creationId xmlns:a16="http://schemas.microsoft.com/office/drawing/2014/main" id="{C5D44BC0-6BA1-4799-F1C7-48787E29A814}"/>
              </a:ext>
            </a:extLst>
          </p:cNvPr>
          <p:cNvPicPr>
            <a:picLocks noChangeAspect="1"/>
          </p:cNvPicPr>
          <p:nvPr/>
        </p:nvPicPr>
        <p:blipFill>
          <a:blip r:embed="rId2"/>
          <a:stretch>
            <a:fillRect/>
          </a:stretch>
        </p:blipFill>
        <p:spPr>
          <a:xfrm>
            <a:off x="4572000" y="1120610"/>
            <a:ext cx="3810125" cy="5391807"/>
          </a:xfrm>
          <a:prstGeom prst="rect">
            <a:avLst/>
          </a:prstGeom>
        </p:spPr>
      </p:pic>
    </p:spTree>
    <p:extLst>
      <p:ext uri="{BB962C8B-B14F-4D97-AF65-F5344CB8AC3E}">
        <p14:creationId xmlns:p14="http://schemas.microsoft.com/office/powerpoint/2010/main" val="342996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4"/>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de-DE" b="1" dirty="0">
                <a:solidFill>
                  <a:srgbClr val="000000"/>
                </a:solidFill>
                <a:latin typeface="Calibri" panose="020F0502020204030204" pitchFamily="34" charset="0"/>
                <a:ea typeface="Arial Black" pitchFamily="-106" charset="0"/>
                <a:cs typeface="Calibri" panose="020F0502020204030204" pitchFamily="34" charset="0"/>
              </a:rPr>
              <a:t>Anmelde-Regeln</a:t>
            </a:r>
          </a:p>
        </p:txBody>
      </p:sp>
      <p:sp>
        <p:nvSpPr>
          <p:cNvPr id="3" name="Inhaltsplatzhalter 2"/>
          <p:cNvSpPr>
            <a:spLocks noGrp="1"/>
          </p:cNvSpPr>
          <p:nvPr>
            <p:ph idx="1"/>
          </p:nvPr>
        </p:nvSpPr>
        <p:spPr bwMode="auto">
          <a:xfrm>
            <a:off x="457200" y="1600200"/>
            <a:ext cx="8369300" cy="4525963"/>
          </a:xfrm>
          <a:noFill/>
          <a:ln>
            <a:miter lim="800000"/>
            <a:headEnd/>
            <a:tailEnd/>
          </a:ln>
        </p:spPr>
        <p:txBody>
          <a:bodyPr wrap="square" lIns="91440" tIns="45720" rIns="91440" bIns="45720" numCol="1" anchor="t" anchorCtr="0" compatLnSpc="1">
            <a:prstTxWarp prst="textNoShape">
              <a:avLst/>
            </a:prstTxWarp>
            <a:normAutofit/>
          </a:bodyPr>
          <a:lstStyle/>
          <a:p>
            <a:pPr marL="0" indent="0"/>
            <a:endParaRPr lang="de-DE" sz="800" dirty="0">
              <a:ea typeface="ＭＳ Ｐゴシック" pitchFamily="-106" charset="-128"/>
              <a:cs typeface="ＭＳ Ｐゴシック" pitchFamily="-106" charset="-128"/>
            </a:endParaRPr>
          </a:p>
          <a:p>
            <a:pPr marL="457200" indent="-457200">
              <a:buFont typeface="Arial" panose="020B0604020202020204" pitchFamily="34" charset="0"/>
              <a:buChar char="•"/>
            </a:pPr>
            <a:endParaRPr lang="de-DE" dirty="0">
              <a:ea typeface="ＭＳ Ｐゴシック" pitchFamily="-106" charset="-128"/>
              <a:cs typeface="ＭＳ Ｐゴシック" pitchFamily="-106" charset="-128"/>
            </a:endParaRPr>
          </a:p>
          <a:p>
            <a:pPr marL="457200" indent="-457200">
              <a:buFont typeface="Arial" panose="020B0604020202020204" pitchFamily="34" charset="0"/>
              <a:buChar char="•"/>
            </a:pPr>
            <a:r>
              <a:rPr lang="de-DE" dirty="0">
                <a:ea typeface="ＭＳ Ｐゴシック" pitchFamily="-106" charset="-128"/>
                <a:cs typeface="ＭＳ Ｐゴシック" pitchFamily="-106" charset="-128"/>
              </a:rPr>
              <a:t>Wer selbst eine Tutorin gefunden hat, sucht sich KEINEN </a:t>
            </a:r>
            <a:r>
              <a:rPr lang="de-CH" dirty="0">
                <a:ea typeface="ＭＳ Ｐゴシック" pitchFamily="-106" charset="-128"/>
                <a:cs typeface="ＭＳ Ｐゴシック" pitchFamily="-106" charset="-128"/>
              </a:rPr>
              <a:t>über OLAT.</a:t>
            </a:r>
          </a:p>
          <a:p>
            <a:pPr>
              <a:buFont typeface="Arial" panose="020B0604020202020204" pitchFamily="34" charset="0"/>
              <a:buChar char="•"/>
            </a:pPr>
            <a:endParaRPr lang="de-CH" sz="1400" dirty="0">
              <a:ea typeface="ＭＳ Ｐゴシック" pitchFamily="-106" charset="-128"/>
              <a:cs typeface="ＭＳ Ｐゴシック" pitchFamily="-106" charset="-128"/>
            </a:endParaRPr>
          </a:p>
          <a:p>
            <a:pPr marL="457200" indent="-457200">
              <a:buFont typeface="Arial" panose="020B0604020202020204" pitchFamily="34" charset="0"/>
              <a:buChar char="•"/>
            </a:pPr>
            <a:r>
              <a:rPr lang="de-CH" dirty="0">
                <a:ea typeface="ＭＳ Ｐゴシック" pitchFamily="-106" charset="-128"/>
                <a:cs typeface="ＭＳ Ｐゴシック" pitchFamily="-106" charset="-128"/>
              </a:rPr>
              <a:t>Jede und jeder Student(in) meldet sich nur bei EINER Tutorin an!!!</a:t>
            </a:r>
          </a:p>
          <a:p>
            <a:pPr>
              <a:buFont typeface="Arial" panose="020B0604020202020204" pitchFamily="34" charset="0"/>
              <a:buChar char="•"/>
            </a:pPr>
            <a:endParaRPr lang="de-CH" sz="1400" dirty="0">
              <a:ea typeface="ＭＳ Ｐゴシック" pitchFamily="-106" charset="-128"/>
              <a:cs typeface="ＭＳ Ｐゴシック" pitchFamily="-106" charset="-128"/>
            </a:endParaRPr>
          </a:p>
          <a:p>
            <a:endParaRPr lang="de-DE" dirty="0">
              <a:ea typeface="ＭＳ Ｐゴシック" pitchFamily="-106" charset="-128"/>
              <a:cs typeface="ＭＳ Ｐゴシック" pitchFamily="-106" charset="-128"/>
            </a:endParaRPr>
          </a:p>
          <a:p>
            <a:pPr>
              <a:buFontTx/>
              <a:buChar char="•"/>
            </a:pPr>
            <a:endParaRPr lang="de-DE" dirty="0">
              <a:ea typeface="ＭＳ Ｐゴシック" pitchFamily="-106" charset="-128"/>
              <a:cs typeface="ＭＳ Ｐゴシック" pitchFamily="-106" charset="-128"/>
            </a:endParaRPr>
          </a:p>
        </p:txBody>
      </p:sp>
      <p:sp>
        <p:nvSpPr>
          <p:cNvPr id="4" name="Textfeld 3">
            <a:extLst>
              <a:ext uri="{FF2B5EF4-FFF2-40B4-BE49-F238E27FC236}">
                <a16:creationId xmlns:a16="http://schemas.microsoft.com/office/drawing/2014/main" id="{AC06C9EE-C4F3-1947-8EF0-4EED023B6B77}"/>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extLst>
      <p:ext uri="{BB962C8B-B14F-4D97-AF65-F5344CB8AC3E}">
        <p14:creationId xmlns:p14="http://schemas.microsoft.com/office/powerpoint/2010/main" val="11788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auto">
          <a:xfrm>
            <a:off x="472669" y="1716812"/>
            <a:ext cx="8324490" cy="4084637"/>
          </a:xfrm>
          <a:ln>
            <a:miter lim="800000"/>
            <a:headEnd/>
            <a:tailEnd/>
          </a:ln>
        </p:spPr>
        <p:txBody>
          <a:bodyPr wrap="square" lIns="91440" tIns="45720" rIns="91440" bIns="45720" numCol="1" anchor="t" anchorCtr="0" compatLnSpc="1">
            <a:prstTxWarp prst="textNoShape">
              <a:avLst/>
            </a:prstTxWarp>
            <a:normAutofit fontScale="92500" lnSpcReduction="10000"/>
          </a:bodyPr>
          <a:lstStyle/>
          <a:p>
            <a:pPr marL="571500" indent="-571500" eaLnBrk="1" hangingPunct="1">
              <a:lnSpc>
                <a:spcPct val="90000"/>
              </a:lnSpc>
              <a:buFont typeface="Arial" panose="020B0604020202020204" pitchFamily="34" charset="0"/>
              <a:buChar char="•"/>
              <a:defRPr/>
            </a:pPr>
            <a:endParaRPr lang="de-DE" sz="3600" dirty="0">
              <a:ea typeface="ＭＳ Ｐゴシック" pitchFamily="-102" charset="-128"/>
              <a:cs typeface="ＭＳ Ｐゴシック" pitchFamily="-102" charset="-128"/>
            </a:endParaRPr>
          </a:p>
          <a:p>
            <a:pPr marL="571500" indent="-571500" eaLnBrk="1" hangingPunct="1">
              <a:lnSpc>
                <a:spcPct val="90000"/>
              </a:lnSpc>
              <a:buFont typeface="Arial" panose="020B0604020202020204" pitchFamily="34" charset="0"/>
              <a:buChar char="•"/>
              <a:defRPr/>
            </a:pPr>
            <a:r>
              <a:rPr lang="de-DE" sz="3600" dirty="0">
                <a:ea typeface="ＭＳ Ｐゴシック" pitchFamily="-102" charset="-128"/>
                <a:cs typeface="ＭＳ Ｐゴシック" pitchFamily="-102" charset="-128"/>
              </a:rPr>
              <a:t>Wird in einer Hausarzt- oder Kinderarzt-praxis absolviert</a:t>
            </a:r>
          </a:p>
          <a:p>
            <a:pPr marL="0" indent="0" eaLnBrk="1" hangingPunct="1">
              <a:lnSpc>
                <a:spcPct val="90000"/>
              </a:lnSpc>
              <a:defRPr/>
            </a:pPr>
            <a:endParaRPr lang="de-DE" sz="1500" dirty="0">
              <a:ea typeface="ＭＳ Ｐゴシック" pitchFamily="-102" charset="-128"/>
              <a:cs typeface="ＭＳ Ｐゴシック" pitchFamily="-102" charset="-128"/>
            </a:endParaRPr>
          </a:p>
          <a:p>
            <a:pPr marL="571500" indent="-571500" eaLnBrk="1" hangingPunct="1">
              <a:lnSpc>
                <a:spcPct val="90000"/>
              </a:lnSpc>
              <a:buFont typeface="Arial" panose="020B0604020202020204" pitchFamily="34" charset="0"/>
              <a:buChar char="•"/>
              <a:defRPr/>
            </a:pPr>
            <a:r>
              <a:rPr lang="de-DE" sz="3600" dirty="0">
                <a:ea typeface="ＭＳ Ｐゴシック" pitchFamily="-102" charset="-128"/>
                <a:cs typeface="ＭＳ Ｐゴシック" pitchFamily="-102" charset="-128"/>
              </a:rPr>
              <a:t>ist obligatorisch </a:t>
            </a:r>
            <a:r>
              <a:rPr lang="de-DE" sz="3600" b="1" dirty="0">
                <a:ea typeface="ＭＳ Ｐゴシック" pitchFamily="-102" charset="-128"/>
                <a:cs typeface="ＭＳ Ｐゴシック" pitchFamily="-102" charset="-128"/>
              </a:rPr>
              <a:t>während des 1. MA</a:t>
            </a:r>
          </a:p>
          <a:p>
            <a:pPr marL="571500" indent="-571500" eaLnBrk="1" hangingPunct="1">
              <a:lnSpc>
                <a:spcPct val="90000"/>
              </a:lnSpc>
              <a:buFont typeface="Arial" panose="020B0604020202020204" pitchFamily="34" charset="0"/>
              <a:buChar char="•"/>
              <a:defRPr/>
            </a:pPr>
            <a:endParaRPr lang="de-DE" sz="1500" dirty="0">
              <a:ea typeface="ＭＳ Ｐゴシック" pitchFamily="-102" charset="-128"/>
              <a:cs typeface="ＭＳ Ｐゴシック" pitchFamily="-102" charset="-128"/>
            </a:endParaRPr>
          </a:p>
          <a:p>
            <a:pPr marL="571500" indent="-571500" eaLnBrk="1" hangingPunct="1">
              <a:lnSpc>
                <a:spcPct val="90000"/>
              </a:lnSpc>
              <a:buFont typeface="Arial" panose="020B0604020202020204" pitchFamily="34" charset="0"/>
              <a:buChar char="•"/>
              <a:defRPr/>
            </a:pPr>
            <a:r>
              <a:rPr lang="de-DE" sz="3600" dirty="0">
                <a:ea typeface="ＭＳ Ｐゴシック" pitchFamily="-102" charset="-128"/>
                <a:cs typeface="ＭＳ Ｐゴシック" pitchFamily="-102" charset="-128"/>
              </a:rPr>
              <a:t>Welche Formen gibt es?</a:t>
            </a:r>
          </a:p>
          <a:p>
            <a:pPr marL="971550" lvl="1" indent="-571500" eaLnBrk="1" hangingPunct="1">
              <a:lnSpc>
                <a:spcPct val="90000"/>
              </a:lnSpc>
              <a:buFont typeface="Arial" panose="020B0604020202020204" pitchFamily="34" charset="0"/>
              <a:buChar char="•"/>
              <a:defRPr/>
            </a:pPr>
            <a:r>
              <a:rPr lang="de-DE" sz="3200" dirty="0">
                <a:ea typeface="ＭＳ Ｐゴシック" pitchFamily="-102" charset="-128"/>
                <a:cs typeface="ＭＳ Ｐゴシック" pitchFamily="-102" charset="-128"/>
              </a:rPr>
              <a:t>Semester ET</a:t>
            </a:r>
          </a:p>
          <a:p>
            <a:pPr marL="971550" lvl="1" indent="-571500" eaLnBrk="1" hangingPunct="1">
              <a:lnSpc>
                <a:spcPct val="90000"/>
              </a:lnSpc>
              <a:buFont typeface="Arial" panose="020B0604020202020204" pitchFamily="34" charset="0"/>
              <a:buChar char="•"/>
              <a:defRPr/>
            </a:pPr>
            <a:r>
              <a:rPr lang="de-DE" sz="3200" dirty="0">
                <a:ea typeface="ＭＳ Ｐゴシック" pitchFamily="-102" charset="-128"/>
                <a:cs typeface="ＭＳ Ｐゴシック" pitchFamily="-102" charset="-128"/>
              </a:rPr>
              <a:t>Block ET</a:t>
            </a:r>
          </a:p>
          <a:p>
            <a:pPr marL="514350" indent="-514350" eaLnBrk="1" hangingPunct="1">
              <a:lnSpc>
                <a:spcPct val="90000"/>
              </a:lnSpc>
              <a:buFont typeface="Arial" panose="020B0604020202020204" pitchFamily="34" charset="0"/>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 typeface="Arial" panose="020B0604020202020204" pitchFamily="34" charset="0"/>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 typeface="Arial" panose="020B0604020202020204" pitchFamily="34" charset="0"/>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p:txBody>
      </p:sp>
      <p:sp>
        <p:nvSpPr>
          <p:cNvPr id="7171" name="Textfeld 3"/>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
        <p:nvSpPr>
          <p:cNvPr id="7172" name="Textfeld 4"/>
          <p:cNvSpPr txBox="1">
            <a:spLocks noChangeArrowheads="1"/>
          </p:cNvSpPr>
          <p:nvPr/>
        </p:nvSpPr>
        <p:spPr bwMode="auto">
          <a:xfrm>
            <a:off x="3257550" y="381000"/>
            <a:ext cx="1951625" cy="707886"/>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4000" b="1" dirty="0">
                <a:solidFill>
                  <a:srgbClr val="000000"/>
                </a:solidFill>
                <a:latin typeface="Calibri" panose="020F0502020204030204" pitchFamily="34" charset="0"/>
                <a:ea typeface="Arial Black" pitchFamily="-106" charset="0"/>
                <a:cs typeface="Calibri" panose="020F0502020204030204" pitchFamily="34" charset="0"/>
              </a:rPr>
              <a:t>Das 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Inhaltsplatzhalter 2"/>
          <p:cNvSpPr>
            <a:spLocks noGrp="1"/>
          </p:cNvSpPr>
          <p:nvPr>
            <p:ph idx="1"/>
          </p:nvPr>
        </p:nvSpPr>
        <p:spPr bwMode="auto">
          <a:xfrm>
            <a:off x="457200" y="1600200"/>
            <a:ext cx="8229600" cy="4383088"/>
          </a:xfrm>
          <a:noFill/>
          <a:ln>
            <a:miter lim="800000"/>
            <a:headEnd/>
            <a:tailEnd/>
          </a:ln>
        </p:spPr>
        <p:txBody>
          <a:bodyPr wrap="square" lIns="91440" tIns="45720" rIns="91440" bIns="45720" numCol="1" anchor="ctr" anchorCtr="0" compatLnSpc="1">
            <a:prstTxWarp prst="textNoShape">
              <a:avLst/>
            </a:prstTxWarp>
          </a:bodyPr>
          <a:lstStyle/>
          <a:p>
            <a:pPr algn="ctr"/>
            <a:r>
              <a:rPr lang="de-DE" dirty="0">
                <a:solidFill>
                  <a:srgbClr val="FF0000"/>
                </a:solidFill>
                <a:ea typeface="ＭＳ Ｐゴシック" pitchFamily="-106" charset="-128"/>
                <a:cs typeface="ＭＳ Ｐゴシック" pitchFamily="-106" charset="-128"/>
              </a:rPr>
              <a:t>ALLE </a:t>
            </a:r>
            <a:r>
              <a:rPr lang="de-DE" dirty="0">
                <a:ea typeface="ＭＳ Ｐゴシック" pitchFamily="-106" charset="-128"/>
                <a:cs typeface="ＭＳ Ｐゴシック" pitchFamily="-106" charset="-128"/>
              </a:rPr>
              <a:t>Anmeldung müssen bis </a:t>
            </a:r>
          </a:p>
          <a:p>
            <a:pPr algn="ctr"/>
            <a:r>
              <a:rPr lang="de-DE" dirty="0">
                <a:ea typeface="ＭＳ Ｐゴシック" pitchFamily="-106" charset="-128"/>
                <a:cs typeface="ＭＳ Ｐゴシック" pitchFamily="-106" charset="-128"/>
              </a:rPr>
              <a:t>spätestens </a:t>
            </a:r>
            <a:r>
              <a:rPr lang="de-DE" b="1" i="1" dirty="0">
                <a:solidFill>
                  <a:srgbClr val="FF0000"/>
                </a:solidFill>
                <a:ea typeface="ＭＳ Ｐゴシック" pitchFamily="-106" charset="-128"/>
                <a:cs typeface="ＭＳ Ｐゴシック" pitchFamily="-106" charset="-128"/>
              </a:rPr>
              <a:t>5. MAI 2023 </a:t>
            </a:r>
          </a:p>
          <a:p>
            <a:pPr algn="ctr"/>
            <a:r>
              <a:rPr lang="de-DE" dirty="0">
                <a:ea typeface="ＭＳ Ｐゴシック" pitchFamily="-106" charset="-128"/>
                <a:cs typeface="ＭＳ Ｐゴシック" pitchFamily="-106" charset="-128"/>
              </a:rPr>
              <a:t>im Sekretariat des </a:t>
            </a:r>
            <a:r>
              <a:rPr lang="de-DE" dirty="0" err="1">
                <a:ea typeface="ＭＳ Ｐゴシック" pitchFamily="-106" charset="-128"/>
                <a:cs typeface="ＭＳ Ｐゴシック" pitchFamily="-106" charset="-128"/>
              </a:rPr>
              <a:t>Uniham</a:t>
            </a:r>
            <a:r>
              <a:rPr lang="de-DE" dirty="0">
                <a:ea typeface="ＭＳ Ｐゴシック" pitchFamily="-106" charset="-128"/>
                <a:cs typeface="ＭＳ Ｐゴシック" pitchFamily="-106" charset="-128"/>
              </a:rPr>
              <a:t>-BB sein</a:t>
            </a:r>
          </a:p>
          <a:p>
            <a:pPr algn="ctr"/>
            <a:r>
              <a:rPr lang="de-DE" dirty="0">
                <a:ea typeface="ＭＳ Ｐゴシック" pitchFamily="-106" charset="-128"/>
                <a:cs typeface="ＭＳ Ｐゴシック" pitchFamily="-106" charset="-128"/>
              </a:rPr>
              <a:t>LZM </a:t>
            </a:r>
            <a:r>
              <a:rPr lang="de-DE" dirty="0" err="1">
                <a:ea typeface="ＭＳ Ｐゴシック" pitchFamily="-106" charset="-128"/>
                <a:cs typeface="ＭＳ Ｐゴシック" pitchFamily="-106" charset="-128"/>
              </a:rPr>
              <a:t>Klingelbergstrasse</a:t>
            </a:r>
            <a:r>
              <a:rPr lang="de-DE" dirty="0">
                <a:ea typeface="ＭＳ Ｐゴシック" pitchFamily="-106" charset="-128"/>
                <a:cs typeface="ＭＳ Ｐゴシック" pitchFamily="-106" charset="-128"/>
              </a:rPr>
              <a:t> 61</a:t>
            </a:r>
          </a:p>
          <a:p>
            <a:pPr algn="ctr"/>
            <a:r>
              <a:rPr lang="de-DE" dirty="0">
                <a:ea typeface="ＭＳ Ｐゴシック" pitchFamily="-106" charset="-128"/>
                <a:cs typeface="ＭＳ Ｐゴシック" pitchFamily="-106" charset="-128"/>
              </a:rPr>
              <a:t>Oder per mail: </a:t>
            </a:r>
            <a:r>
              <a:rPr lang="de-DE" dirty="0" err="1">
                <a:ea typeface="ＭＳ Ｐゴシック" pitchFamily="-106" charset="-128"/>
                <a:cs typeface="ＭＳ Ｐゴシック" pitchFamily="-106" charset="-128"/>
              </a:rPr>
              <a:t>info-unihambb@unibas.ch</a:t>
            </a:r>
            <a:endParaRPr lang="de-DE" dirty="0">
              <a:ea typeface="ＭＳ Ｐゴシック" pitchFamily="-106" charset="-128"/>
              <a:cs typeface="ＭＳ Ｐゴシック" pitchFamily="-106" charset="-128"/>
            </a:endParaRPr>
          </a:p>
          <a:p>
            <a:pPr algn="ctr"/>
            <a:endParaRPr lang="de-DE" dirty="0">
              <a:ea typeface="ＭＳ Ｐゴシック" pitchFamily="-106" charset="-128"/>
              <a:cs typeface="ＭＳ Ｐゴシック" pitchFamily="-106" charset="-128"/>
            </a:endParaRPr>
          </a:p>
        </p:txBody>
      </p:sp>
      <p:sp>
        <p:nvSpPr>
          <p:cNvPr id="4" name="Fußzeilenplatzhalter 3"/>
          <p:cNvSpPr>
            <a:spLocks noGrp="1"/>
          </p:cNvSpPr>
          <p:nvPr>
            <p:ph type="ftr" sz="quarter" idx="10"/>
          </p:nvPr>
        </p:nvSpPr>
        <p:spPr/>
        <p:txBody>
          <a:bodyPr/>
          <a:lstStyle/>
          <a:p>
            <a:pPr>
              <a:defRPr/>
            </a:pPr>
            <a:r>
              <a:rPr lang="de-CH"/>
              <a:t>Institut für Hausarztmedizin IHAMB</a:t>
            </a:r>
          </a:p>
        </p:txBody>
      </p:sp>
      <p:sp>
        <p:nvSpPr>
          <p:cNvPr id="5" name="Textfeld 3">
            <a:extLst>
              <a:ext uri="{FF2B5EF4-FFF2-40B4-BE49-F238E27FC236}">
                <a16:creationId xmlns:a16="http://schemas.microsoft.com/office/drawing/2014/main" id="{0D496918-3E39-7442-A064-495C6EAA2AD5}"/>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el 1"/>
          <p:cNvSpPr>
            <a:spLocks noGrp="1"/>
          </p:cNvSpPr>
          <p:nvPr>
            <p:ph type="title"/>
          </p:nvPr>
        </p:nvSpPr>
        <p:spPr bwMode="auto">
          <a:xfrm>
            <a:off x="457200" y="61800"/>
            <a:ext cx="8229600" cy="1143000"/>
          </a:xfrm>
          <a:noFill/>
          <a:ln>
            <a:miter lim="800000"/>
            <a:headEnd/>
            <a:tailEnd/>
          </a:ln>
        </p:spPr>
        <p:txBody>
          <a:bodyPr wrap="square" lIns="91440" tIns="45720" rIns="91440" bIns="45720" numCol="1" anchor="t" anchorCtr="0" compatLnSpc="1">
            <a:prstTxWarp prst="textNoShape">
              <a:avLst/>
            </a:prstTxWarp>
          </a:bodyPr>
          <a:lstStyle/>
          <a:p>
            <a:r>
              <a:rPr lang="de-DE">
                <a:ea typeface="ＭＳ Ｐゴシック" pitchFamily="-106" charset="-128"/>
                <a:cs typeface="ＭＳ Ｐゴシック" pitchFamily="-106" charset="-128"/>
              </a:rPr>
              <a:t>Mail einer Studentin vom ET in </a:t>
            </a:r>
            <a:r>
              <a:rPr lang="de-DE" dirty="0" err="1">
                <a:ea typeface="ＭＳ Ｐゴシック" pitchFamily="-106" charset="-128"/>
                <a:cs typeface="ＭＳ Ｐゴシック" pitchFamily="-106" charset="-128"/>
              </a:rPr>
              <a:t>Rudolfstetten</a:t>
            </a:r>
            <a:endParaRPr lang="de-DE" dirty="0">
              <a:ea typeface="ＭＳ Ｐゴシック" pitchFamily="-106" charset="-128"/>
              <a:cs typeface="ＭＳ Ｐゴシック" pitchFamily="-106" charset="-128"/>
            </a:endParaRPr>
          </a:p>
        </p:txBody>
      </p:sp>
      <p:sp>
        <p:nvSpPr>
          <p:cNvPr id="13315" name="Inhaltsplatzhalter 2"/>
          <p:cNvSpPr>
            <a:spLocks noGrp="1"/>
          </p:cNvSpPr>
          <p:nvPr>
            <p:ph idx="1"/>
          </p:nvPr>
        </p:nvSpPr>
        <p:spPr bwMode="auto">
          <a:xfrm>
            <a:off x="457200" y="1978024"/>
            <a:ext cx="8229600" cy="4036338"/>
          </a:xfrm>
          <a:noFill/>
          <a:ln>
            <a:miter lim="800000"/>
            <a:headEnd/>
            <a:tailEnd/>
          </a:ln>
        </p:spPr>
        <p:txBody>
          <a:bodyPr wrap="square" lIns="91440" tIns="45720" rIns="91440" bIns="45720" numCol="1" anchor="t" anchorCtr="0" compatLnSpc="1">
            <a:prstTxWarp prst="textNoShape">
              <a:avLst/>
            </a:prstTxWarp>
          </a:bodyPr>
          <a:lstStyle/>
          <a:p>
            <a:pPr marL="0" indent="0"/>
            <a:r>
              <a:rPr lang="de-DE" sz="2100" dirty="0">
                <a:ea typeface="ＭＳ Ｐゴシック" pitchFamily="-106" charset="-128"/>
                <a:cs typeface="ＭＳ Ｐゴシック" pitchFamily="-106" charset="-128"/>
              </a:rPr>
              <a:t>Ich wollte Ihnen nur vor der Schlussevaluation berichten, dass mir das ET in dieser Praxis sehr viel Freude bereitet. Obwohl der Weg nicht der kürzeste ist, lohnt es sich jeden Dienstag hinzufahren.</a:t>
            </a:r>
          </a:p>
          <a:p>
            <a:pPr marL="0" indent="0"/>
            <a:r>
              <a:rPr lang="de-DE" sz="2100" dirty="0">
                <a:ea typeface="ＭＳ Ｐゴシック" pitchFamily="-106" charset="-128"/>
                <a:cs typeface="ＭＳ Ｐゴシック" pitchFamily="-106" charset="-128"/>
              </a:rPr>
              <a:t>Wie Sie selbst sehen werden, ist es eine Praxis auf neustem Stand der Technik und wie ich denke, ein Modell für die Zukunft der Grundversorgung der Schweiz. </a:t>
            </a:r>
          </a:p>
          <a:p>
            <a:pPr marL="0" indent="0"/>
            <a:r>
              <a:rPr lang="de-DE" sz="2100" dirty="0">
                <a:ea typeface="ＭＳ Ｐゴシック" pitchFamily="-106" charset="-128"/>
                <a:cs typeface="ＭＳ Ｐゴシック" pitchFamily="-106" charset="-128"/>
              </a:rPr>
              <a:t>Ich lerne sehr viel, ich bin immer willkommen und wurde vom ganzen Praxisteam sofort aufgenommen. </a:t>
            </a:r>
          </a:p>
          <a:p>
            <a:pPr marL="0" indent="0"/>
            <a:r>
              <a:rPr lang="de-DE" sz="2100" dirty="0">
                <a:ea typeface="ＭＳ Ｐゴシック" pitchFamily="-106" charset="-128"/>
                <a:cs typeface="ＭＳ Ｐゴシック" pitchFamily="-106" charset="-128"/>
              </a:rPr>
              <a:t>Vor allem im Bereich Notfallmedizin und Pädiatrie habe ich viel gelernt und darf auch viele Dinge alleine durchführen (Status, MMST, Nähen, Warzen vereisen, Infusionen legen, etc.).  </a:t>
            </a:r>
          </a:p>
          <a:p>
            <a:pPr marL="0" indent="0"/>
            <a:endParaRPr lang="de-DE" sz="1400" dirty="0">
              <a:ea typeface="ＭＳ Ｐゴシック" pitchFamily="-106" charset="-128"/>
              <a:cs typeface="ＭＳ Ｐゴシック" pitchFamily="-106" charset="-128"/>
            </a:endParaRPr>
          </a:p>
        </p:txBody>
      </p:sp>
      <p:sp>
        <p:nvSpPr>
          <p:cNvPr id="4" name="Fußzeilenplatzhalter 3"/>
          <p:cNvSpPr>
            <a:spLocks noGrp="1"/>
          </p:cNvSpPr>
          <p:nvPr>
            <p:ph type="ftr" sz="quarter" idx="10"/>
          </p:nvPr>
        </p:nvSpPr>
        <p:spPr/>
        <p:txBody>
          <a:bodyPr/>
          <a:lstStyle/>
          <a:p>
            <a:pPr>
              <a:defRPr/>
            </a:pPr>
            <a:r>
              <a:rPr lang="de-CH"/>
              <a:t>Institut für Hausarztmedizin IHAMB</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CH"/>
              <a:t>Institut für Hausarztmedizin IHAMB</a:t>
            </a:r>
          </a:p>
        </p:txBody>
      </p:sp>
      <p:pic>
        <p:nvPicPr>
          <p:cNvPr id="6" name="Inhaltsplatzhalter 5" descr="Reiskosten.jpg"/>
          <p:cNvPicPr>
            <a:picLocks noGrp="1" noChangeAspect="1"/>
          </p:cNvPicPr>
          <p:nvPr>
            <p:ph idx="1"/>
          </p:nvPr>
        </p:nvPicPr>
        <p:blipFill>
          <a:blip r:embed="rId2"/>
          <a:stretch>
            <a:fillRect/>
          </a:stretch>
        </p:blipFill>
        <p:spPr>
          <a:xfrm>
            <a:off x="699409" y="487244"/>
            <a:ext cx="7505337" cy="6138981"/>
          </a:xfrm>
        </p:spPr>
      </p:pic>
      <p:sp>
        <p:nvSpPr>
          <p:cNvPr id="8" name="Rechteck 7"/>
          <p:cNvSpPr/>
          <p:nvPr/>
        </p:nvSpPr>
        <p:spPr bwMode="auto">
          <a:xfrm>
            <a:off x="5051876" y="2561245"/>
            <a:ext cx="2422746" cy="170750"/>
          </a:xfrm>
          <a:prstGeom prst="rect">
            <a:avLst/>
          </a:prstGeom>
          <a:solidFill>
            <a:srgbClr val="FFFF00">
              <a:alpha val="35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
        <p:nvSpPr>
          <p:cNvPr id="9" name="Rechteck 8"/>
          <p:cNvSpPr/>
          <p:nvPr/>
        </p:nvSpPr>
        <p:spPr bwMode="auto">
          <a:xfrm>
            <a:off x="1520328" y="3133765"/>
            <a:ext cx="6251336" cy="170750"/>
          </a:xfrm>
          <a:prstGeom prst="rect">
            <a:avLst/>
          </a:prstGeom>
          <a:solidFill>
            <a:srgbClr val="FFFF00">
              <a:alpha val="32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
        <p:nvSpPr>
          <p:cNvPr id="10" name="Rechteck 9"/>
          <p:cNvSpPr/>
          <p:nvPr/>
        </p:nvSpPr>
        <p:spPr bwMode="auto">
          <a:xfrm>
            <a:off x="1082422" y="3881645"/>
            <a:ext cx="6739309" cy="170750"/>
          </a:xfrm>
          <a:prstGeom prst="rect">
            <a:avLst/>
          </a:prstGeom>
          <a:solidFill>
            <a:srgbClr val="FFFF00">
              <a:alpha val="32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
        <p:nvSpPr>
          <p:cNvPr id="11" name="Rechteck 10"/>
          <p:cNvSpPr/>
          <p:nvPr/>
        </p:nvSpPr>
        <p:spPr bwMode="auto">
          <a:xfrm>
            <a:off x="1082422" y="4065980"/>
            <a:ext cx="4423293" cy="170750"/>
          </a:xfrm>
          <a:prstGeom prst="rect">
            <a:avLst/>
          </a:prstGeom>
          <a:solidFill>
            <a:srgbClr val="FFFF00">
              <a:alpha val="32000"/>
            </a:srgbClr>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u="none" strike="noStrike" cap="none" normalizeH="0" baseline="0" dirty="0">
              <a:ln>
                <a:noFill/>
              </a:ln>
              <a:solidFill>
                <a:schemeClr val="tx1"/>
              </a:solidFill>
              <a:effectLst/>
              <a:latin typeface="Calibri Light" panose="020F03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bwMode="auto">
          <a:xfrm>
            <a:off x="457200" y="366600"/>
            <a:ext cx="8229600" cy="781838"/>
          </a:xfrm>
          <a:noFill/>
          <a:ln>
            <a:miter lim="800000"/>
            <a:headEnd/>
            <a:tailEnd/>
          </a:ln>
        </p:spPr>
        <p:txBody>
          <a:bodyPr wrap="square" lIns="91440" tIns="45720" rIns="91440" bIns="45720" numCol="1" anchor="t" anchorCtr="0" compatLnSpc="1">
            <a:prstTxWarp prst="textNoShape">
              <a:avLst/>
            </a:prstTxWarp>
          </a:bodyPr>
          <a:lstStyle/>
          <a:p>
            <a:r>
              <a:rPr lang="de-DE" dirty="0">
                <a:ea typeface="ＭＳ Ｐゴシック" pitchFamily="-106" charset="-128"/>
                <a:cs typeface="ＭＳ Ｐゴシック" pitchFamily="-106" charset="-128"/>
              </a:rPr>
              <a:t>Kostenbeitrag für Wohnkosten Block ET</a:t>
            </a:r>
          </a:p>
        </p:txBody>
      </p:sp>
      <p:sp>
        <p:nvSpPr>
          <p:cNvPr id="13315" name="Inhaltsplatzhalter 2"/>
          <p:cNvSpPr>
            <a:spLocks noGrp="1"/>
          </p:cNvSpPr>
          <p:nvPr>
            <p:ph idx="1"/>
          </p:nvPr>
        </p:nvSpPr>
        <p:spPr bwMode="auto">
          <a:xfrm>
            <a:off x="457200" y="1978024"/>
            <a:ext cx="8229600" cy="4036338"/>
          </a:xfrm>
          <a:noFill/>
          <a:ln>
            <a:miter lim="800000"/>
            <a:headEnd/>
            <a:tailEnd/>
          </a:ln>
        </p:spPr>
        <p:txBody>
          <a:bodyPr wrap="square" lIns="91440" tIns="45720" rIns="91440" bIns="45720" numCol="1" anchor="t" anchorCtr="0" compatLnSpc="1">
            <a:prstTxWarp prst="textNoShape">
              <a:avLst/>
            </a:prstTxWarp>
          </a:bodyPr>
          <a:lstStyle/>
          <a:p>
            <a:pPr marL="285750" indent="-285750">
              <a:buFont typeface="Arial" charset="0"/>
              <a:buChar char="•"/>
            </a:pPr>
            <a:r>
              <a:rPr lang="de-DE" dirty="0">
                <a:ea typeface="ＭＳ Ｐゴシック" pitchFamily="-106" charset="-128"/>
                <a:cs typeface="ＭＳ Ｐゴシック" pitchFamily="-106" charset="-128"/>
              </a:rPr>
              <a:t>Anforderungen:</a:t>
            </a:r>
          </a:p>
          <a:p>
            <a:pPr marL="685800" lvl="1">
              <a:buFont typeface="Arial" charset="0"/>
              <a:buChar char="•"/>
            </a:pPr>
            <a:r>
              <a:rPr lang="de-DE" dirty="0">
                <a:ea typeface="ＭＳ Ｐゴシック" pitchFamily="-106" charset="-128"/>
                <a:cs typeface="ＭＳ Ｐゴシック" pitchFamily="-106" charset="-128"/>
              </a:rPr>
              <a:t>Anfahrtsweg mit den </a:t>
            </a:r>
            <a:r>
              <a:rPr lang="de-CH" dirty="0">
                <a:ea typeface="ＭＳ Ｐゴシック" pitchFamily="-106" charset="-128"/>
                <a:cs typeface="ＭＳ Ｐゴシック" pitchFamily="-106" charset="-128"/>
              </a:rPr>
              <a:t>ÖV &gt; 1.5 Stunde</a:t>
            </a:r>
          </a:p>
          <a:p>
            <a:pPr marL="685800" lvl="1">
              <a:buFont typeface="Arial" charset="0"/>
              <a:buChar char="•"/>
            </a:pPr>
            <a:r>
              <a:rPr lang="de-CH" dirty="0">
                <a:ea typeface="ＭＳ Ｐゴシック" pitchFamily="-106" charset="-128"/>
                <a:cs typeface="ＭＳ Ｐゴシック" pitchFamily="-106" charset="-128"/>
              </a:rPr>
              <a:t>Nachweis eines Belegs</a:t>
            </a:r>
          </a:p>
          <a:p>
            <a:pPr marL="685800" lvl="1">
              <a:buFont typeface="Arial" charset="0"/>
              <a:buChar char="•"/>
            </a:pPr>
            <a:r>
              <a:rPr lang="de-CH" dirty="0">
                <a:ea typeface="ＭＳ Ｐゴシック" pitchFamily="-106" charset="-128"/>
                <a:cs typeface="ＭＳ Ｐゴシック" pitchFamily="-106" charset="-128"/>
              </a:rPr>
              <a:t>Max. 500.- Fr</a:t>
            </a:r>
          </a:p>
          <a:p>
            <a:pPr marL="685800" lvl="1">
              <a:buFont typeface="Arial" charset="0"/>
              <a:buChar char="•"/>
            </a:pPr>
            <a:endParaRPr lang="de-DE" dirty="0">
              <a:ea typeface="ＭＳ Ｐゴシック" pitchFamily="-106" charset="-128"/>
              <a:cs typeface="ＭＳ Ｐゴシック" pitchFamily="-106" charset="-128"/>
            </a:endParaRPr>
          </a:p>
          <a:p>
            <a:pPr marL="400050" lvl="1" indent="0">
              <a:buNone/>
            </a:pPr>
            <a:endParaRPr lang="de-DE" dirty="0">
              <a:ea typeface="ＭＳ Ｐゴシック" pitchFamily="-106" charset="-128"/>
              <a:cs typeface="ＭＳ Ｐゴシック" pitchFamily="-106" charset="-128"/>
            </a:endParaRPr>
          </a:p>
          <a:p>
            <a:pPr marL="400050" lvl="1" indent="0">
              <a:buNone/>
            </a:pPr>
            <a:r>
              <a:rPr lang="de-DE" dirty="0">
                <a:ea typeface="ＭＳ Ｐゴシック" pitchFamily="-106" charset="-128"/>
                <a:cs typeface="ＭＳ Ｐゴシック" pitchFamily="-106" charset="-128"/>
              </a:rPr>
              <a:t>Übernahme durch das </a:t>
            </a:r>
            <a:r>
              <a:rPr lang="de-DE" dirty="0" err="1">
                <a:ea typeface="ＭＳ Ｐゴシック" pitchFamily="-106" charset="-128"/>
                <a:cs typeface="ＭＳ Ｐゴシック" pitchFamily="-106" charset="-128"/>
              </a:rPr>
              <a:t>Uniham</a:t>
            </a:r>
            <a:r>
              <a:rPr lang="de-DE" dirty="0">
                <a:ea typeface="ＭＳ Ｐゴシック" pitchFamily="-106" charset="-128"/>
                <a:cs typeface="ＭＳ Ｐゴシック" pitchFamily="-106" charset="-128"/>
              </a:rPr>
              <a:t>-BB</a:t>
            </a:r>
            <a:endParaRPr lang="de-CH" dirty="0">
              <a:ea typeface="ＭＳ Ｐゴシック" pitchFamily="-106" charset="-128"/>
              <a:cs typeface="ＭＳ Ｐゴシック" pitchFamily="-106" charset="-128"/>
            </a:endParaRPr>
          </a:p>
        </p:txBody>
      </p:sp>
      <p:sp>
        <p:nvSpPr>
          <p:cNvPr id="4" name="Fußzeilenplatzhalter 3"/>
          <p:cNvSpPr>
            <a:spLocks noGrp="1"/>
          </p:cNvSpPr>
          <p:nvPr>
            <p:ph type="ftr" sz="quarter" idx="10"/>
          </p:nvPr>
        </p:nvSpPr>
        <p:spPr/>
        <p:txBody>
          <a:bodyPr/>
          <a:lstStyle/>
          <a:p>
            <a:pPr>
              <a:defRPr/>
            </a:pPr>
            <a:r>
              <a:rPr lang="de-CH"/>
              <a:t>Institut für Hausarztmedizin IHAMB</a:t>
            </a:r>
          </a:p>
        </p:txBody>
      </p:sp>
      <p:sp>
        <p:nvSpPr>
          <p:cNvPr id="5" name="Textfeld 3">
            <a:extLst>
              <a:ext uri="{FF2B5EF4-FFF2-40B4-BE49-F238E27FC236}">
                <a16:creationId xmlns:a16="http://schemas.microsoft.com/office/drawing/2014/main" id="{3A87457F-B7BD-1E47-B3F9-9CB28FDB0A6D}"/>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extLst>
      <p:ext uri="{BB962C8B-B14F-4D97-AF65-F5344CB8AC3E}">
        <p14:creationId xmlns:p14="http://schemas.microsoft.com/office/powerpoint/2010/main" val="1353038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a:extLst>
              <a:ext uri="{FF2B5EF4-FFF2-40B4-BE49-F238E27FC236}">
                <a16:creationId xmlns:a16="http://schemas.microsoft.com/office/drawing/2014/main" id="{58E43178-4070-1F23-E6AB-13D1E4499932}"/>
              </a:ext>
            </a:extLst>
          </p:cNvPr>
          <p:cNvGraphicFramePr>
            <a:graphicFrameLocks noChangeAspect="1"/>
          </p:cNvGraphicFramePr>
          <p:nvPr/>
        </p:nvGraphicFramePr>
        <p:xfrm>
          <a:off x="539045" y="182034"/>
          <a:ext cx="6014156" cy="671689"/>
        </p:xfrm>
        <a:graphic>
          <a:graphicData uri="http://schemas.openxmlformats.org/presentationml/2006/ole">
            <mc:AlternateContent xmlns:mc="http://schemas.openxmlformats.org/markup-compatibility/2006">
              <mc:Choice xmlns:v="urn:schemas-microsoft-com:vml" Requires="v">
                <p:oleObj spid="_x0000_s1026" r:id="rId3" imgW="72237600" imgH="5473700" progId="">
                  <p:embed/>
                </p:oleObj>
              </mc:Choice>
              <mc:Fallback>
                <p:oleObj r:id="rId3" imgW="72237600" imgH="5473700" progId="">
                  <p:embed/>
                  <p:pic>
                    <p:nvPicPr>
                      <p:cNvPr id="3074" name="Object 2">
                        <a:extLst>
                          <a:ext uri="{FF2B5EF4-FFF2-40B4-BE49-F238E27FC236}">
                            <a16:creationId xmlns:a16="http://schemas.microsoft.com/office/drawing/2014/main" id="{58E43178-4070-1F23-E6AB-13D1E4499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045" y="182034"/>
                        <a:ext cx="6014156" cy="6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075" name="Rectangle 12">
            <a:extLst>
              <a:ext uri="{FF2B5EF4-FFF2-40B4-BE49-F238E27FC236}">
                <a16:creationId xmlns:a16="http://schemas.microsoft.com/office/drawing/2014/main" id="{FDEE680E-76E9-BD78-0890-A6A4E326BF75}"/>
              </a:ext>
            </a:extLst>
          </p:cNvPr>
          <p:cNvSpPr>
            <a:spLocks noChangeArrowheads="1"/>
          </p:cNvSpPr>
          <p:nvPr/>
        </p:nvSpPr>
        <p:spPr bwMode="auto">
          <a:xfrm>
            <a:off x="406400" y="1058333"/>
            <a:ext cx="3352800" cy="203200"/>
          </a:xfrm>
          <a:prstGeom prst="rect">
            <a:avLst/>
          </a:prstGeom>
          <a:solidFill>
            <a:srgbClr val="DDDDDD"/>
          </a:solidFill>
          <a:ln w="9525">
            <a:solidFill>
              <a:schemeClr val="tx1"/>
            </a:solidFill>
            <a:miter lim="800000"/>
            <a:headEnd/>
            <a:tailEnd/>
          </a:ln>
        </p:spPr>
        <p:txBody>
          <a:bodyPr wrap="none" lIns="90946" tIns="45474" rIns="90946" bIns="45474" anchor="ctr"/>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CH" altLang="de-DE" sz="978" b="1">
                <a:latin typeface="Verdana" panose="020B0604030504040204" pitchFamily="34" charset="0"/>
              </a:rPr>
              <a:t>Konzept</a:t>
            </a:r>
            <a:endParaRPr lang="de-DE" altLang="de-DE" sz="978" b="1">
              <a:latin typeface="Verdana" panose="020B0604030504040204" pitchFamily="34" charset="0"/>
            </a:endParaRPr>
          </a:p>
        </p:txBody>
      </p:sp>
      <p:sp>
        <p:nvSpPr>
          <p:cNvPr id="3076" name="Rectangle 14">
            <a:extLst>
              <a:ext uri="{FF2B5EF4-FFF2-40B4-BE49-F238E27FC236}">
                <a16:creationId xmlns:a16="http://schemas.microsoft.com/office/drawing/2014/main" id="{C4FBB00C-D022-6F5C-BB86-4F08BA106406}"/>
              </a:ext>
            </a:extLst>
          </p:cNvPr>
          <p:cNvSpPr>
            <a:spLocks noChangeArrowheads="1"/>
          </p:cNvSpPr>
          <p:nvPr/>
        </p:nvSpPr>
        <p:spPr bwMode="auto">
          <a:xfrm>
            <a:off x="406400" y="4255911"/>
            <a:ext cx="3352800" cy="203200"/>
          </a:xfrm>
          <a:prstGeom prst="rect">
            <a:avLst/>
          </a:prstGeom>
          <a:solidFill>
            <a:srgbClr val="DDDDDD"/>
          </a:solidFill>
          <a:ln w="9525">
            <a:solidFill>
              <a:schemeClr val="tx1"/>
            </a:solidFill>
            <a:miter lim="800000"/>
            <a:headEnd/>
            <a:tailEnd/>
          </a:ln>
        </p:spPr>
        <p:txBody>
          <a:bodyPr wrap="none" lIns="90946" tIns="45474" rIns="90946" bIns="45474" anchor="ctr"/>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CH" altLang="de-DE" sz="978" b="1">
                <a:latin typeface="Verdana" panose="020B0604030504040204" pitchFamily="34" charset="0"/>
              </a:rPr>
              <a:t>Ziele</a:t>
            </a:r>
            <a:endParaRPr lang="de-DE" altLang="de-DE" sz="978" b="1">
              <a:latin typeface="Verdana" panose="020B0604030504040204" pitchFamily="34" charset="0"/>
            </a:endParaRPr>
          </a:p>
        </p:txBody>
      </p:sp>
      <p:sp>
        <p:nvSpPr>
          <p:cNvPr id="3077" name="Rectangle 15">
            <a:extLst>
              <a:ext uri="{FF2B5EF4-FFF2-40B4-BE49-F238E27FC236}">
                <a16:creationId xmlns:a16="http://schemas.microsoft.com/office/drawing/2014/main" id="{4F01BB1F-C871-704D-CA17-182745028086}"/>
              </a:ext>
            </a:extLst>
          </p:cNvPr>
          <p:cNvSpPr>
            <a:spLocks noChangeArrowheads="1"/>
          </p:cNvSpPr>
          <p:nvPr/>
        </p:nvSpPr>
        <p:spPr bwMode="auto">
          <a:xfrm>
            <a:off x="406400" y="4526845"/>
            <a:ext cx="3352800" cy="1718733"/>
          </a:xfrm>
          <a:prstGeom prst="rect">
            <a:avLst/>
          </a:prstGeom>
          <a:solidFill>
            <a:srgbClr val="FFFFFF"/>
          </a:solidFill>
          <a:ln w="9525">
            <a:solidFill>
              <a:srgbClr val="000000"/>
            </a:solidFill>
            <a:miter lim="800000"/>
            <a:headEnd/>
            <a:tailEnd/>
          </a:ln>
        </p:spPr>
        <p:txBody>
          <a:bodyPr lIns="90946" tIns="45474" rIns="90946" bIns="45474"/>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de-DE" altLang="de-DE" sz="889">
                <a:latin typeface="Tahoma" panose="020B0604030504040204" pitchFamily="34" charset="0"/>
              </a:rPr>
              <a:t>Mit dem Einzeltutoriat möchten wir in der Medizinerausbildung folgendes erreichen:</a:t>
            </a:r>
          </a:p>
          <a:p>
            <a:pPr algn="just" eaLnBrk="1" hangingPunct="1">
              <a:spcBef>
                <a:spcPct val="0"/>
              </a:spcBef>
              <a:buFontTx/>
              <a:buNone/>
            </a:pPr>
            <a:endParaRPr lang="de-CH" altLang="de-DE" sz="889" b="1">
              <a:latin typeface="Tahoma" panose="020B0604030504040204" pitchFamily="34" charset="0"/>
              <a:sym typeface="Wingdings" pitchFamily="2" charset="2"/>
            </a:endParaRPr>
          </a:p>
          <a:p>
            <a:pPr algn="just" eaLnBrk="1" hangingPunct="1">
              <a:spcBef>
                <a:spcPct val="0"/>
              </a:spcBef>
              <a:buFontTx/>
              <a:buNone/>
            </a:pPr>
            <a:r>
              <a:rPr lang="de-DE" altLang="de-DE" sz="889" b="1">
                <a:latin typeface="Tahoma" panose="020B0604030504040204" pitchFamily="34" charset="0"/>
                <a:sym typeface="Wingdings" pitchFamily="2" charset="2"/>
              </a:rPr>
              <a:t></a:t>
            </a:r>
            <a:r>
              <a:rPr lang="de-DE" altLang="de-DE" sz="889">
                <a:latin typeface="Tahoma" panose="020B0604030504040204" pitchFamily="34" charset="0"/>
              </a:rPr>
              <a:t>verbesserte Motivation zum Arztberuf</a:t>
            </a:r>
          </a:p>
          <a:p>
            <a:pPr algn="just" eaLnBrk="1" hangingPunct="1">
              <a:spcBef>
                <a:spcPct val="0"/>
              </a:spcBef>
              <a:buFontTx/>
              <a:buNone/>
            </a:pPr>
            <a:endParaRPr lang="de-CH" altLang="de-DE" sz="889" b="1">
              <a:latin typeface="Tahoma" panose="020B0604030504040204" pitchFamily="34" charset="0"/>
              <a:sym typeface="Wingdings" pitchFamily="2" charset="2"/>
            </a:endParaRPr>
          </a:p>
          <a:p>
            <a:pPr algn="just" eaLnBrk="1" hangingPunct="1">
              <a:spcBef>
                <a:spcPct val="0"/>
              </a:spcBef>
              <a:buFontTx/>
              <a:buNone/>
            </a:pPr>
            <a:r>
              <a:rPr lang="de-DE" altLang="de-DE" sz="889" b="1">
                <a:latin typeface="Tahoma" panose="020B0604030504040204" pitchFamily="34" charset="0"/>
                <a:sym typeface="Wingdings" pitchFamily="2" charset="2"/>
              </a:rPr>
              <a:t></a:t>
            </a:r>
            <a:r>
              <a:rPr lang="de-DE" altLang="de-DE" sz="889">
                <a:latin typeface="Tahoma" panose="020B0604030504040204" pitchFamily="34" charset="0"/>
              </a:rPr>
              <a:t>Ke</a:t>
            </a:r>
            <a:r>
              <a:rPr lang="de-CH" altLang="de-DE" sz="889">
                <a:latin typeface="Tahoma" panose="020B0604030504040204" pitchFamily="34" charset="0"/>
              </a:rPr>
              <a:t>n</a:t>
            </a:r>
            <a:r>
              <a:rPr lang="de-DE" altLang="de-DE" sz="889">
                <a:latin typeface="Tahoma" panose="020B0604030504040204" pitchFamily="34" charset="0"/>
              </a:rPr>
              <a:t>nenlernen des realen Berufsbildes in der Hausarztpraxis</a:t>
            </a:r>
          </a:p>
          <a:p>
            <a:pPr algn="just" eaLnBrk="1" hangingPunct="1">
              <a:spcBef>
                <a:spcPct val="0"/>
              </a:spcBef>
              <a:buFontTx/>
              <a:buNone/>
            </a:pPr>
            <a:endParaRPr lang="de-CH" altLang="de-DE" sz="889" b="1">
              <a:latin typeface="Tahoma" panose="020B0604030504040204" pitchFamily="34" charset="0"/>
              <a:sym typeface="Wingdings" pitchFamily="2" charset="2"/>
            </a:endParaRPr>
          </a:p>
          <a:p>
            <a:pPr algn="just" eaLnBrk="1" hangingPunct="1">
              <a:spcBef>
                <a:spcPct val="0"/>
              </a:spcBef>
              <a:buFontTx/>
              <a:buNone/>
            </a:pPr>
            <a:r>
              <a:rPr lang="de-DE" altLang="de-DE" sz="889" b="1">
                <a:latin typeface="Tahoma" panose="020B0604030504040204" pitchFamily="34" charset="0"/>
                <a:sym typeface="Wingdings" pitchFamily="2" charset="2"/>
              </a:rPr>
              <a:t></a:t>
            </a:r>
            <a:r>
              <a:rPr lang="de-DE" altLang="de-DE" sz="889">
                <a:latin typeface="Tahoma" panose="020B0604030504040204" pitchFamily="34" charset="0"/>
              </a:rPr>
              <a:t>1:1 Teaching mit intensiver Student:in-Tutor:in-Beziehung mit Interaktion und Vorbildfunktion</a:t>
            </a:r>
          </a:p>
          <a:p>
            <a:pPr algn="just" eaLnBrk="1" hangingPunct="1">
              <a:spcBef>
                <a:spcPct val="0"/>
              </a:spcBef>
              <a:buFontTx/>
              <a:buNone/>
            </a:pPr>
            <a:endParaRPr lang="de-DE" altLang="de-DE" sz="889">
              <a:latin typeface="Tahoma" panose="020B0604030504040204" pitchFamily="34" charset="0"/>
            </a:endParaRPr>
          </a:p>
          <a:p>
            <a:pPr algn="just" eaLnBrk="1" hangingPunct="1">
              <a:spcBef>
                <a:spcPct val="0"/>
              </a:spcBef>
              <a:buFontTx/>
              <a:buNone/>
            </a:pPr>
            <a:r>
              <a:rPr lang="de-DE" altLang="de-DE" sz="889" b="1">
                <a:latin typeface="Tahoma" panose="020B0604030504040204" pitchFamily="34" charset="0"/>
                <a:sym typeface="Wingdings" pitchFamily="2" charset="2"/>
              </a:rPr>
              <a:t> </a:t>
            </a:r>
            <a:r>
              <a:rPr lang="de-DE" altLang="de-DE" sz="889">
                <a:latin typeface="Tahoma" panose="020B0604030504040204" pitchFamily="34" charset="0"/>
                <a:sym typeface="Wingdings" pitchFamily="2" charset="2"/>
              </a:rPr>
              <a:t>aktive Mitarbeit in der gesamten Praxis</a:t>
            </a:r>
            <a:endParaRPr lang="de-DE" altLang="de-DE" sz="889">
              <a:latin typeface="Tahoma" panose="020B0604030504040204" pitchFamily="34" charset="0"/>
            </a:endParaRPr>
          </a:p>
          <a:p>
            <a:pPr algn="just" eaLnBrk="1" hangingPunct="1">
              <a:spcBef>
                <a:spcPct val="0"/>
              </a:spcBef>
              <a:buFontTx/>
              <a:buNone/>
            </a:pPr>
            <a:endParaRPr lang="de-DE" altLang="de-DE" sz="889">
              <a:latin typeface="Tahoma" panose="020B0604030504040204" pitchFamily="34" charset="0"/>
            </a:endParaRPr>
          </a:p>
        </p:txBody>
      </p:sp>
      <p:sp>
        <p:nvSpPr>
          <p:cNvPr id="3078" name="Rectangle 18">
            <a:extLst>
              <a:ext uri="{FF2B5EF4-FFF2-40B4-BE49-F238E27FC236}">
                <a16:creationId xmlns:a16="http://schemas.microsoft.com/office/drawing/2014/main" id="{8479D892-B8D7-AB8F-8C41-9944DC51E3C2}"/>
              </a:ext>
            </a:extLst>
          </p:cNvPr>
          <p:cNvSpPr>
            <a:spLocks noChangeArrowheads="1"/>
          </p:cNvSpPr>
          <p:nvPr/>
        </p:nvSpPr>
        <p:spPr bwMode="auto">
          <a:xfrm>
            <a:off x="406400" y="1329267"/>
            <a:ext cx="3352800" cy="2777067"/>
          </a:xfrm>
          <a:prstGeom prst="rect">
            <a:avLst/>
          </a:prstGeom>
          <a:solidFill>
            <a:srgbClr val="FFFFFF"/>
          </a:solidFill>
          <a:ln w="9525">
            <a:solidFill>
              <a:srgbClr val="000000"/>
            </a:solidFill>
            <a:miter lim="800000"/>
            <a:headEnd/>
            <a:tailEnd/>
          </a:ln>
        </p:spPr>
        <p:txBody>
          <a:bodyPr lIns="90946" tIns="45474" rIns="90946" bIns="45474"/>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279525" indent="-255588"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de-DE" altLang="de-DE" sz="889" dirty="0">
                <a:latin typeface="Tahoma" panose="020B0604030504040204" pitchFamily="34" charset="0"/>
              </a:rPr>
              <a:t>Die Studierende</a:t>
            </a:r>
            <a:r>
              <a:rPr lang="de-CH" altLang="de-DE" sz="889" dirty="0" err="1">
                <a:latin typeface="Tahoma" panose="020B0604030504040204" pitchFamily="34" charset="0"/>
              </a:rPr>
              <a:t>n</a:t>
            </a:r>
            <a:r>
              <a:rPr lang="de-DE" altLang="de-DE" sz="889" dirty="0">
                <a:latin typeface="Tahoma" panose="020B0604030504040204" pitchFamily="34" charset="0"/>
              </a:rPr>
              <a:t> erhalten bereits im Studium Einblick in die Berufswelt. Dies wird durch ein </a:t>
            </a:r>
            <a:r>
              <a:rPr lang="de-DE" altLang="de-DE" sz="889" b="1" dirty="0">
                <a:latin typeface="Tahoma" panose="020B0604030504040204" pitchFamily="34" charset="0"/>
              </a:rPr>
              <a:t>1:1 Teaching </a:t>
            </a:r>
            <a:r>
              <a:rPr lang="de-DE" altLang="de-DE" sz="889" dirty="0">
                <a:latin typeface="Tahoma" panose="020B0604030504040204" pitchFamily="34" charset="0"/>
              </a:rPr>
              <a:t>mit praktizierenden Haus- und </a:t>
            </a:r>
            <a:r>
              <a:rPr lang="de-DE" altLang="de-DE" sz="889" dirty="0" err="1">
                <a:latin typeface="Tahoma" panose="020B0604030504040204" pitchFamily="34" charset="0"/>
              </a:rPr>
              <a:t>Kinderärzt:innen</a:t>
            </a:r>
            <a:r>
              <a:rPr lang="de-DE" altLang="de-DE" sz="889" dirty="0">
                <a:latin typeface="Tahoma" panose="020B0604030504040204" pitchFamily="34" charset="0"/>
              </a:rPr>
              <a:t> hergestellt:</a:t>
            </a:r>
          </a:p>
          <a:p>
            <a:pPr algn="just" eaLnBrk="1" hangingPunct="1">
              <a:spcBef>
                <a:spcPct val="0"/>
              </a:spcBef>
              <a:buFontTx/>
              <a:buNone/>
            </a:pPr>
            <a:r>
              <a:rPr lang="de-DE" altLang="de-DE" sz="889" dirty="0">
                <a:latin typeface="Tahoma" panose="020B0604030504040204" pitchFamily="34" charset="0"/>
              </a:rPr>
              <a:t> </a:t>
            </a:r>
          </a:p>
          <a:p>
            <a:pPr algn="just" eaLnBrk="1" hangingPunct="1">
              <a:spcBef>
                <a:spcPct val="0"/>
              </a:spcBef>
              <a:buFontTx/>
              <a:buNone/>
            </a:pPr>
            <a:r>
              <a:rPr lang="de-CH" altLang="de-DE" sz="889" b="1" dirty="0">
                <a:latin typeface="Tahoma" panose="020B0604030504040204" pitchFamily="34" charset="0"/>
              </a:rPr>
              <a:t>Semester ET</a:t>
            </a:r>
            <a:r>
              <a:rPr lang="de-CH" altLang="de-DE" sz="889" dirty="0">
                <a:latin typeface="Tahoma" panose="020B0604030504040204" pitchFamily="34" charset="0"/>
              </a:rPr>
              <a:t>: </a:t>
            </a:r>
          </a:p>
          <a:p>
            <a:pPr algn="just" eaLnBrk="1" hangingPunct="1">
              <a:spcBef>
                <a:spcPct val="0"/>
              </a:spcBef>
              <a:buFontTx/>
              <a:buNone/>
            </a:pPr>
            <a:r>
              <a:rPr lang="de-CH" altLang="de-DE" sz="889" dirty="0">
                <a:latin typeface="Tahoma" panose="020B0604030504040204" pitchFamily="34" charset="0"/>
              </a:rPr>
              <a:t>D</a:t>
            </a:r>
            <a:r>
              <a:rPr lang="de-DE" altLang="de-DE" sz="889" dirty="0" err="1">
                <a:latin typeface="Tahoma" panose="020B0604030504040204" pitchFamily="34" charset="0"/>
              </a:rPr>
              <a:t>ie</a:t>
            </a:r>
            <a:r>
              <a:rPr lang="de-DE" altLang="de-DE" sz="889" dirty="0">
                <a:latin typeface="Tahoma" panose="020B0604030504040204" pitchFamily="34" charset="0"/>
              </a:rPr>
              <a:t> Studierenden arbeiten im 1. MA Studienjahr am </a:t>
            </a:r>
            <a:r>
              <a:rPr lang="de-DE" altLang="de-DE" sz="889" b="1" dirty="0">
                <a:latin typeface="Tahoma" panose="020B0604030504040204" pitchFamily="34" charset="0"/>
              </a:rPr>
              <a:t>Dienstagnachmittag </a:t>
            </a:r>
            <a:r>
              <a:rPr lang="de-DE" altLang="de-DE" sz="889" dirty="0">
                <a:latin typeface="Tahoma" panose="020B0604030504040204" pitchFamily="34" charset="0"/>
              </a:rPr>
              <a:t>(oder Mittwochvormittag)</a:t>
            </a:r>
            <a:r>
              <a:rPr lang="de-DE" altLang="de-DE" sz="889" b="1" dirty="0">
                <a:latin typeface="Tahoma" panose="020B0604030504040204" pitchFamily="34" charset="0"/>
              </a:rPr>
              <a:t> 3 Stunden an insgesamt mind. </a:t>
            </a:r>
            <a:r>
              <a:rPr lang="de-CH" altLang="de-DE" sz="889" b="1" dirty="0">
                <a:latin typeface="Tahoma" panose="020B0604030504040204" pitchFamily="34" charset="0"/>
              </a:rPr>
              <a:t>20 Halbtagen </a:t>
            </a:r>
            <a:r>
              <a:rPr lang="de-DE" altLang="de-DE" sz="889" dirty="0">
                <a:latin typeface="Tahoma" panose="020B0604030504040204" pitchFamily="34" charset="0"/>
              </a:rPr>
              <a:t>in einer Haus- oder Kinderarztpraxis </a:t>
            </a:r>
            <a:r>
              <a:rPr lang="de-CH" altLang="de-DE" sz="889" dirty="0">
                <a:latin typeface="Tahoma" panose="020B0604030504040204" pitchFamily="34" charset="0"/>
              </a:rPr>
              <a:t>aus dem Raum Nordwestschweiz/Luzern</a:t>
            </a:r>
            <a:r>
              <a:rPr lang="de-DE" altLang="de-DE" sz="889" dirty="0">
                <a:latin typeface="Tahoma" panose="020B0604030504040204" pitchFamily="34" charset="0"/>
              </a:rPr>
              <a:t>.</a:t>
            </a:r>
          </a:p>
          <a:p>
            <a:pPr eaLnBrk="1" hangingPunct="1">
              <a:spcBef>
                <a:spcPct val="0"/>
              </a:spcBef>
              <a:buFontTx/>
              <a:buNone/>
            </a:pPr>
            <a:r>
              <a:rPr lang="de-DE" altLang="de-DE" sz="889" b="1" dirty="0">
                <a:latin typeface="Tahoma" panose="020B0604030504040204" pitchFamily="34" charset="0"/>
              </a:rPr>
              <a:t>Vorteil:</a:t>
            </a:r>
            <a:br>
              <a:rPr lang="de-DE" altLang="de-DE" sz="889" dirty="0">
                <a:latin typeface="Tahoma" panose="020B0604030504040204" pitchFamily="34" charset="0"/>
              </a:rPr>
            </a:br>
            <a:endParaRPr lang="de-DE" altLang="de-DE" sz="889" dirty="0">
              <a:latin typeface="Tahoma" panose="020B0604030504040204" pitchFamily="34" charset="0"/>
            </a:endParaRPr>
          </a:p>
          <a:p>
            <a:pPr algn="just" eaLnBrk="1" hangingPunct="1">
              <a:spcBef>
                <a:spcPct val="0"/>
              </a:spcBef>
              <a:buFontTx/>
              <a:buNone/>
            </a:pPr>
            <a:r>
              <a:rPr lang="de-CH" altLang="de-DE" sz="889" b="1" dirty="0">
                <a:latin typeface="Tahoma" panose="020B0604030504040204" pitchFamily="34" charset="0"/>
              </a:rPr>
              <a:t>Block ET</a:t>
            </a:r>
            <a:r>
              <a:rPr lang="de-DE" altLang="de-DE" sz="889" b="1" dirty="0">
                <a:latin typeface="Tahoma" panose="020B0604030504040204" pitchFamily="34" charset="0"/>
              </a:rPr>
              <a:t>:</a:t>
            </a:r>
            <a:r>
              <a:rPr lang="de-DE" altLang="de-DE" sz="889" dirty="0">
                <a:latin typeface="Tahoma" panose="020B0604030504040204" pitchFamily="34" charset="0"/>
              </a:rPr>
              <a:t> </a:t>
            </a:r>
          </a:p>
          <a:p>
            <a:pPr algn="just" eaLnBrk="1" hangingPunct="1">
              <a:spcBef>
                <a:spcPct val="0"/>
              </a:spcBef>
              <a:buFontTx/>
              <a:buNone/>
            </a:pPr>
            <a:r>
              <a:rPr lang="de-DE" altLang="de-DE" sz="889" dirty="0">
                <a:latin typeface="Tahoma" panose="020B0604030504040204" pitchFamily="34" charset="0"/>
              </a:rPr>
              <a:t>Die Studierenden arbeiten in den </a:t>
            </a:r>
            <a:r>
              <a:rPr lang="de-DE" altLang="de-DE" sz="889" b="1" dirty="0">
                <a:latin typeface="Tahoma" panose="020B0604030504040204" pitchFamily="34" charset="0"/>
              </a:rPr>
              <a:t>Wintersemesterferien</a:t>
            </a:r>
            <a:r>
              <a:rPr lang="de-DE" altLang="de-DE" sz="889" dirty="0">
                <a:latin typeface="Tahoma" panose="020B0604030504040204" pitchFamily="34" charset="0"/>
              </a:rPr>
              <a:t> des 1. MA während </a:t>
            </a:r>
            <a:r>
              <a:rPr lang="de-DE" altLang="de-DE" sz="889" b="1" dirty="0">
                <a:latin typeface="Tahoma" panose="020B0604030504040204" pitchFamily="34" charset="0"/>
              </a:rPr>
              <a:t>2 Wochen am Stück</a:t>
            </a:r>
            <a:r>
              <a:rPr lang="de-DE" altLang="de-DE" sz="889" dirty="0">
                <a:latin typeface="Tahoma" panose="020B0604030504040204" pitchFamily="34" charset="0"/>
              </a:rPr>
              <a:t> in einer Haus- oder Kinderarztpraxis. Die Arbeitszeit beträgt täglich 6 Stunden während 5 Tagen pro Woche (i.e. 30 Stunden pro Woche). </a:t>
            </a:r>
            <a:br>
              <a:rPr lang="de-DE" altLang="de-DE" sz="889" dirty="0">
                <a:latin typeface="Tahoma" panose="020B0604030504040204" pitchFamily="34" charset="0"/>
              </a:rPr>
            </a:br>
            <a:r>
              <a:rPr lang="de-DE" altLang="de-DE" sz="889" b="1" dirty="0">
                <a:latin typeface="Tahoma" panose="020B0604030504040204" pitchFamily="34" charset="0"/>
              </a:rPr>
              <a:t>Vorteil:</a:t>
            </a:r>
          </a:p>
          <a:p>
            <a:pPr algn="just" eaLnBrk="1" hangingPunct="1">
              <a:spcBef>
                <a:spcPct val="0"/>
              </a:spcBef>
              <a:buFontTx/>
              <a:buNone/>
            </a:pPr>
            <a:endParaRPr lang="de-DE" altLang="de-DE" sz="889" dirty="0">
              <a:latin typeface="Tahoma" panose="020B0604030504040204" pitchFamily="34" charset="0"/>
            </a:endParaRPr>
          </a:p>
          <a:p>
            <a:pPr algn="just" eaLnBrk="1" hangingPunct="1">
              <a:spcBef>
                <a:spcPct val="0"/>
              </a:spcBef>
              <a:buFontTx/>
              <a:buNone/>
            </a:pPr>
            <a:r>
              <a:rPr lang="de-DE" altLang="de-DE" sz="889" dirty="0">
                <a:latin typeface="Tahoma" panose="020B0604030504040204" pitchFamily="34" charset="0"/>
              </a:rPr>
              <a:t>Prüfung/Portfolio: insges. mind. 60 Std. in Praxis, </a:t>
            </a:r>
            <a:r>
              <a:rPr lang="de-DE" altLang="de-DE" sz="889" dirty="0" err="1">
                <a:latin typeface="Tahoma" panose="020B0604030504040204" pitchFamily="34" charset="0"/>
              </a:rPr>
              <a:t>Testatkarte</a:t>
            </a:r>
            <a:r>
              <a:rPr lang="de-DE" altLang="de-DE" sz="889" dirty="0">
                <a:latin typeface="Tahoma" panose="020B0604030504040204" pitchFamily="34" charset="0"/>
              </a:rPr>
              <a:t>, Lernberichte </a:t>
            </a:r>
            <a:r>
              <a:rPr lang="de-DE" altLang="de-DE" sz="889" b="1" dirty="0">
                <a:latin typeface="Tahoma" panose="020B0604030504040204" pitchFamily="34" charset="0"/>
              </a:rPr>
              <a:t>(NICHT identisch mit </a:t>
            </a:r>
            <a:r>
              <a:rPr lang="de-DE" altLang="de-DE" sz="889" b="1" dirty="0" err="1">
                <a:latin typeface="Tahoma" panose="020B0604030504040204" pitchFamily="34" charset="0"/>
              </a:rPr>
              <a:t>Reflective</a:t>
            </a:r>
            <a:r>
              <a:rPr lang="de-DE" altLang="de-DE" sz="889" b="1" dirty="0">
                <a:latin typeface="Tahoma" panose="020B0604030504040204" pitchFamily="34" charset="0"/>
              </a:rPr>
              <a:t> Writing!)</a:t>
            </a:r>
          </a:p>
        </p:txBody>
      </p:sp>
      <p:sp>
        <p:nvSpPr>
          <p:cNvPr id="3079" name="Rectangle 35">
            <a:extLst>
              <a:ext uri="{FF2B5EF4-FFF2-40B4-BE49-F238E27FC236}">
                <a16:creationId xmlns:a16="http://schemas.microsoft.com/office/drawing/2014/main" id="{71A526A0-0F3F-F3FC-6A59-6AD711E348B6}"/>
              </a:ext>
            </a:extLst>
          </p:cNvPr>
          <p:cNvSpPr>
            <a:spLocks noChangeArrowheads="1"/>
          </p:cNvSpPr>
          <p:nvPr/>
        </p:nvSpPr>
        <p:spPr bwMode="auto">
          <a:xfrm>
            <a:off x="4775200" y="1058333"/>
            <a:ext cx="3860800" cy="203200"/>
          </a:xfrm>
          <a:prstGeom prst="rect">
            <a:avLst/>
          </a:prstGeom>
          <a:solidFill>
            <a:srgbClr val="DDDDDD"/>
          </a:solidFill>
          <a:ln w="9525">
            <a:solidFill>
              <a:schemeClr val="tx1"/>
            </a:solidFill>
            <a:miter lim="800000"/>
            <a:headEnd/>
            <a:tailEnd/>
          </a:ln>
        </p:spPr>
        <p:txBody>
          <a:bodyPr wrap="none" lIns="90946" tIns="45474" rIns="90946" bIns="45474" anchor="ctr"/>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CH" altLang="de-DE" sz="978" b="1">
                <a:latin typeface="Verdana" panose="020B0604030504040204" pitchFamily="34" charset="0"/>
              </a:rPr>
              <a:t>Praktischer Ablauf</a:t>
            </a:r>
            <a:endParaRPr lang="de-DE" altLang="de-DE" sz="978" b="1">
              <a:latin typeface="Verdana" panose="020B0604030504040204" pitchFamily="34" charset="0"/>
            </a:endParaRPr>
          </a:p>
        </p:txBody>
      </p:sp>
      <p:sp>
        <p:nvSpPr>
          <p:cNvPr id="3080" name="Rectangle 42">
            <a:extLst>
              <a:ext uri="{FF2B5EF4-FFF2-40B4-BE49-F238E27FC236}">
                <a16:creationId xmlns:a16="http://schemas.microsoft.com/office/drawing/2014/main" id="{AFF0A503-947A-BE0F-8206-C145AA3E0713}"/>
              </a:ext>
            </a:extLst>
          </p:cNvPr>
          <p:cNvSpPr>
            <a:spLocks noChangeArrowheads="1"/>
          </p:cNvSpPr>
          <p:nvPr/>
        </p:nvSpPr>
        <p:spPr bwMode="auto">
          <a:xfrm>
            <a:off x="4775200" y="1261534"/>
            <a:ext cx="3860800" cy="3197578"/>
          </a:xfrm>
          <a:prstGeom prst="rect">
            <a:avLst/>
          </a:prstGeom>
          <a:solidFill>
            <a:srgbClr val="FFFFFF"/>
          </a:solidFill>
          <a:ln w="9525">
            <a:solidFill>
              <a:srgbClr val="000000"/>
            </a:solidFill>
            <a:miter lim="800000"/>
            <a:headEnd/>
            <a:tailEnd/>
          </a:ln>
        </p:spPr>
        <p:txBody>
          <a:bodyPr lIns="90946" tIns="45474" rIns="90946" bIns="45474"/>
          <a:lstStyle>
            <a:lvl1pPr marL="228600" indent="-228600"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AutoNum type="arabicPeriod"/>
            </a:pPr>
            <a:r>
              <a:rPr lang="de-CH" altLang="de-DE" sz="800" b="1">
                <a:latin typeface="Tahoma" panose="020B0604030504040204" pitchFamily="34" charset="0"/>
              </a:rPr>
              <a:t>Schritt</a:t>
            </a:r>
          </a:p>
          <a:p>
            <a:pPr algn="just" eaLnBrk="1" hangingPunct="1">
              <a:spcBef>
                <a:spcPct val="0"/>
              </a:spcBef>
              <a:buFontTx/>
              <a:buNone/>
            </a:pPr>
            <a:r>
              <a:rPr lang="de-CH" altLang="de-DE" sz="800">
                <a:latin typeface="Tahoma" panose="020B0604030504040204" pitchFamily="34" charset="0"/>
                <a:cs typeface="Times New Roman" panose="02020603050405020304" pitchFamily="18" charset="0"/>
              </a:rPr>
              <a:t>      Am </a:t>
            </a:r>
            <a:r>
              <a:rPr lang="de-CH" altLang="de-DE" sz="800" b="1">
                <a:latin typeface="Tahoma" panose="020B0604030504040204" pitchFamily="34" charset="0"/>
                <a:cs typeface="Times New Roman" panose="02020603050405020304" pitchFamily="18" charset="0"/>
              </a:rPr>
              <a:t>23. März 2023 </a:t>
            </a:r>
            <a:r>
              <a:rPr lang="de-CH" altLang="de-DE" sz="800">
                <a:latin typeface="Tahoma" panose="020B0604030504040204" pitchFamily="34" charset="0"/>
                <a:cs typeface="Times New Roman" panose="02020603050405020304" pitchFamily="18" charset="0"/>
              </a:rPr>
              <a:t>findet eine Infoveranstaltung statt, an der das Einzeltutoriat vorgestellt wird. Sie haben zwei Varianten, eine Praxis zu finden. Bis zum </a:t>
            </a:r>
            <a:r>
              <a:rPr lang="de-CH" altLang="de-DE" sz="800" b="1">
                <a:latin typeface="Tahoma" panose="020B0604030504040204" pitchFamily="34" charset="0"/>
                <a:cs typeface="Times New Roman" panose="02020603050405020304" pitchFamily="18" charset="0"/>
              </a:rPr>
              <a:t>5. Mai 2023</a:t>
            </a:r>
            <a:r>
              <a:rPr lang="de-CH" altLang="de-DE" sz="800">
                <a:latin typeface="Tahoma" panose="020B0604030504040204" pitchFamily="34" charset="0"/>
                <a:cs typeface="Times New Roman" panose="02020603050405020304" pitchFamily="18" charset="0"/>
              </a:rPr>
              <a:t> melden Sie zurück für welche Variante Sie sich entschieden haben.</a:t>
            </a:r>
          </a:p>
          <a:p>
            <a:pPr algn="just" eaLnBrk="1" hangingPunct="1">
              <a:spcBef>
                <a:spcPct val="0"/>
              </a:spcBef>
              <a:buFontTx/>
              <a:buNone/>
            </a:pPr>
            <a:endParaRPr lang="de-CH" altLang="de-DE" sz="800" b="1">
              <a:latin typeface="Tahoma" panose="020B0604030504040204" pitchFamily="34" charset="0"/>
              <a:cs typeface="Times New Roman" panose="02020603050405020304" pitchFamily="18" charset="0"/>
            </a:endParaRPr>
          </a:p>
          <a:p>
            <a:pPr algn="just" eaLnBrk="1" hangingPunct="1">
              <a:spcBef>
                <a:spcPct val="0"/>
              </a:spcBef>
              <a:buFontTx/>
              <a:buNone/>
            </a:pPr>
            <a:r>
              <a:rPr lang="de-CH" altLang="de-DE" sz="800" b="1">
                <a:latin typeface="Tahoma" panose="020B0604030504040204" pitchFamily="34" charset="0"/>
                <a:cs typeface="Times New Roman" panose="02020603050405020304" pitchFamily="18" charset="0"/>
              </a:rPr>
              <a:t>2. Schritt</a:t>
            </a:r>
          </a:p>
          <a:p>
            <a:pPr algn="just" eaLnBrk="1" hangingPunct="1">
              <a:spcBef>
                <a:spcPct val="0"/>
              </a:spcBef>
              <a:buFontTx/>
              <a:buNone/>
            </a:pPr>
            <a:r>
              <a:rPr lang="de-CH" altLang="de-DE" sz="800" i="1">
                <a:latin typeface="Tahoma" panose="020B0604030504040204" pitchFamily="34" charset="0"/>
                <a:cs typeface="Times New Roman" panose="02020603050405020304" pitchFamily="18" charset="0"/>
              </a:rPr>
              <a:t>Variante A</a:t>
            </a:r>
            <a:r>
              <a:rPr lang="de-CH" altLang="de-DE" sz="800">
                <a:latin typeface="Tahoma" panose="020B0604030504040204" pitchFamily="34" charset="0"/>
                <a:cs typeface="Times New Roman" panose="02020603050405020304" pitchFamily="18" charset="0"/>
              </a:rPr>
              <a:t>:</a:t>
            </a:r>
          </a:p>
          <a:p>
            <a:pPr algn="just" eaLnBrk="1" hangingPunct="1">
              <a:spcBef>
                <a:spcPct val="0"/>
              </a:spcBef>
              <a:buFontTx/>
              <a:buNone/>
            </a:pPr>
            <a:r>
              <a:rPr lang="de-CH" altLang="de-DE" sz="800">
                <a:latin typeface="Tahoma" panose="020B0604030504040204" pitchFamily="34" charset="0"/>
                <a:cs typeface="Times New Roman" panose="02020603050405020304" pitchFamily="18" charset="0"/>
              </a:rPr>
              <a:t>	Sie können in Eigeninitiative bis am </a:t>
            </a:r>
            <a:r>
              <a:rPr lang="de-CH" altLang="de-DE" sz="800" b="1">
                <a:latin typeface="Tahoma" panose="020B0604030504040204" pitchFamily="34" charset="0"/>
                <a:cs typeface="Times New Roman" panose="02020603050405020304" pitchFamily="18" charset="0"/>
              </a:rPr>
              <a:t>5. Mai 2023</a:t>
            </a:r>
            <a:r>
              <a:rPr lang="de-CH" altLang="de-DE" sz="800">
                <a:latin typeface="Tahoma" panose="020B0604030504040204" pitchFamily="34" charset="0"/>
                <a:cs typeface="Times New Roman" panose="02020603050405020304" pitchFamily="18" charset="0"/>
              </a:rPr>
              <a:t> selbst aus Ihrem Umfeld eine Praxis suchen, Kontakt aufnehmen und sich bewerben/vorstellen. Empfehlenswert, wenn Sie an einen bestimmten Ort für das ET möchten (Heimatort, Basel und Umgebung, etc.). </a:t>
            </a:r>
          </a:p>
          <a:p>
            <a:pPr algn="just" eaLnBrk="1" hangingPunct="1">
              <a:spcBef>
                <a:spcPct val="0"/>
              </a:spcBef>
              <a:buFontTx/>
              <a:buNone/>
            </a:pPr>
            <a:endParaRPr lang="de-CH" altLang="de-DE" sz="800">
              <a:latin typeface="Tahoma" panose="020B0604030504040204" pitchFamily="34" charset="0"/>
              <a:cs typeface="Times New Roman" panose="02020603050405020304" pitchFamily="18" charset="0"/>
            </a:endParaRPr>
          </a:p>
          <a:p>
            <a:pPr algn="just" eaLnBrk="1" hangingPunct="1">
              <a:spcBef>
                <a:spcPct val="0"/>
              </a:spcBef>
              <a:buFontTx/>
              <a:buNone/>
            </a:pPr>
            <a:r>
              <a:rPr lang="de-CH" altLang="de-DE" sz="800" i="1">
                <a:latin typeface="Tahoma" panose="020B0604030504040204" pitchFamily="34" charset="0"/>
                <a:cs typeface="Times New Roman" panose="02020603050405020304" pitchFamily="18" charset="0"/>
              </a:rPr>
              <a:t>Variante B</a:t>
            </a:r>
            <a:r>
              <a:rPr lang="de-CH" altLang="de-DE" sz="800">
                <a:latin typeface="Tahoma" panose="020B0604030504040204" pitchFamily="34" charset="0"/>
                <a:cs typeface="Times New Roman" panose="02020603050405020304" pitchFamily="18" charset="0"/>
              </a:rPr>
              <a:t>:</a:t>
            </a:r>
          </a:p>
          <a:p>
            <a:pPr algn="just" eaLnBrk="1" hangingPunct="1">
              <a:spcBef>
                <a:spcPct val="0"/>
              </a:spcBef>
              <a:buFontTx/>
              <a:buNone/>
            </a:pPr>
            <a:r>
              <a:rPr lang="de-CH" altLang="de-DE" sz="800">
                <a:latin typeface="Tahoma" panose="020B0604030504040204" pitchFamily="34" charset="0"/>
                <a:cs typeface="Times New Roman" panose="02020603050405020304" pitchFamily="18" charset="0"/>
              </a:rPr>
              <a:t>	</a:t>
            </a:r>
            <a:r>
              <a:rPr lang="de-CH" altLang="de-DE" sz="800" b="1">
                <a:latin typeface="Tahoma" panose="020B0604030504040204" pitchFamily="34" charset="0"/>
                <a:cs typeface="Times New Roman" panose="02020603050405020304" pitchFamily="18" charset="0"/>
              </a:rPr>
              <a:t>Semester ET: </a:t>
            </a:r>
            <a:r>
              <a:rPr lang="de-CH" altLang="de-DE" sz="800">
                <a:latin typeface="Tahoma" panose="020B0604030504040204" pitchFamily="34" charset="0"/>
                <a:cs typeface="Times New Roman" panose="02020603050405020304" pitchFamily="18" charset="0"/>
              </a:rPr>
              <a:t>Sie</a:t>
            </a:r>
            <a:r>
              <a:rPr lang="de-CH" altLang="de-DE" sz="800" b="1">
                <a:latin typeface="Tahoma" panose="020B0604030504040204" pitchFamily="34" charset="0"/>
                <a:cs typeface="Times New Roman" panose="02020603050405020304" pitchFamily="18" charset="0"/>
              </a:rPr>
              <a:t> </a:t>
            </a:r>
            <a:r>
              <a:rPr lang="de-CH" altLang="de-DE" sz="800">
                <a:latin typeface="Tahoma" panose="020B0604030504040204" pitchFamily="34" charset="0"/>
                <a:cs typeface="Times New Roman" panose="02020603050405020304" pitchFamily="18" charset="0"/>
              </a:rPr>
              <a:t>tragen sich zwischen dem </a:t>
            </a:r>
            <a:r>
              <a:rPr lang="de-CH" altLang="de-DE" sz="800" b="1">
                <a:latin typeface="Tahoma" panose="020B0604030504040204" pitchFamily="34" charset="0"/>
                <a:cs typeface="Times New Roman" panose="02020603050405020304" pitchFamily="18" charset="0"/>
              </a:rPr>
              <a:t>24. Mai bis 7. Juni 2023 </a:t>
            </a:r>
            <a:r>
              <a:rPr lang="de-CH" altLang="de-DE" sz="800">
                <a:latin typeface="Tahoma" panose="020B0604030504040204" pitchFamily="34" charset="0"/>
                <a:cs typeface="Times New Roman" panose="02020603050405020304" pitchFamily="18" charset="0"/>
              </a:rPr>
              <a:t>auf einer Liste auf OLAT für eine Praxis ein und melden bis zum </a:t>
            </a:r>
            <a:r>
              <a:rPr lang="de-CH" altLang="de-DE" sz="800" b="1">
                <a:latin typeface="Tahoma" panose="020B0604030504040204" pitchFamily="34" charset="0"/>
                <a:cs typeface="Times New Roman" panose="02020603050405020304" pitchFamily="18" charset="0"/>
              </a:rPr>
              <a:t>20. Juni 2023</a:t>
            </a:r>
            <a:r>
              <a:rPr lang="de-CH" altLang="de-DE" sz="800">
                <a:latin typeface="Tahoma" panose="020B0604030504040204" pitchFamily="34" charset="0"/>
                <a:cs typeface="Times New Roman" panose="02020603050405020304" pitchFamily="18" charset="0"/>
              </a:rPr>
              <a:t> zurück, ob das ET zu Stande gekommen ist oder nicht. </a:t>
            </a:r>
            <a:r>
              <a:rPr lang="de-CH" altLang="de-DE" sz="800" b="1">
                <a:latin typeface="Tahoma" panose="020B0604030504040204" pitchFamily="34" charset="0"/>
                <a:cs typeface="Times New Roman" panose="02020603050405020304" pitchFamily="18" charset="0"/>
              </a:rPr>
              <a:t>Diese Adressen sind in hauptsächlich in Basel und Umgebung.</a:t>
            </a:r>
            <a:r>
              <a:rPr lang="de-CH" altLang="de-DE" sz="800">
                <a:latin typeface="Tahoma" panose="020B0604030504040204" pitchFamily="34" charset="0"/>
                <a:cs typeface="Times New Roman" panose="02020603050405020304" pitchFamily="18" charset="0"/>
              </a:rPr>
              <a:t> Falls Ihnen eine Praxis absagt und Sie eine neue Adresse benötigen, melden Sie sich beim Sekretariat (info-unihambb@unibas.ch).</a:t>
            </a:r>
          </a:p>
          <a:p>
            <a:pPr algn="just" eaLnBrk="1" hangingPunct="1">
              <a:spcBef>
                <a:spcPct val="0"/>
              </a:spcBef>
              <a:buFontTx/>
              <a:buNone/>
            </a:pPr>
            <a:r>
              <a:rPr lang="de-CH" altLang="de-DE" sz="800">
                <a:latin typeface="Tahoma" panose="020B0604030504040204" pitchFamily="34" charset="0"/>
                <a:cs typeface="Times New Roman" panose="02020603050405020304" pitchFamily="18" charset="0"/>
              </a:rPr>
              <a:t>	</a:t>
            </a:r>
            <a:r>
              <a:rPr lang="de-CH" altLang="de-DE" sz="800" b="1">
                <a:latin typeface="Tahoma" panose="020B0604030504040204" pitchFamily="34" charset="0"/>
                <a:cs typeface="Times New Roman" panose="02020603050405020304" pitchFamily="18" charset="0"/>
              </a:rPr>
              <a:t>Block ET</a:t>
            </a:r>
            <a:r>
              <a:rPr lang="de-CH" altLang="de-DE" sz="800">
                <a:latin typeface="Tahoma" panose="020B0604030504040204" pitchFamily="34" charset="0"/>
                <a:cs typeface="Times New Roman" panose="02020603050405020304" pitchFamily="18" charset="0"/>
              </a:rPr>
              <a:t>: Sie tragen sich zwischen dem </a:t>
            </a:r>
            <a:r>
              <a:rPr lang="de-CH" altLang="de-DE" sz="800" b="1">
                <a:latin typeface="Tahoma" panose="020B0604030504040204" pitchFamily="34" charset="0"/>
                <a:cs typeface="Times New Roman" panose="02020603050405020304" pitchFamily="18" charset="0"/>
              </a:rPr>
              <a:t>23. Juni bis 5. Juli 2023 </a:t>
            </a:r>
            <a:r>
              <a:rPr lang="de-CH" altLang="de-DE" sz="800">
                <a:latin typeface="Tahoma" panose="020B0604030504040204" pitchFamily="34" charset="0"/>
                <a:cs typeface="Times New Roman" panose="02020603050405020304" pitchFamily="18" charset="0"/>
              </a:rPr>
              <a:t>auf OLAT für eine Praxis ein und melden bis zum </a:t>
            </a:r>
            <a:r>
              <a:rPr lang="de-CH" altLang="de-DE" sz="800" b="1">
                <a:latin typeface="Tahoma" panose="020B0604030504040204" pitchFamily="34" charset="0"/>
                <a:cs typeface="Times New Roman" panose="02020603050405020304" pitchFamily="18" charset="0"/>
              </a:rPr>
              <a:t>17. Juli 2023 </a:t>
            </a:r>
            <a:r>
              <a:rPr lang="de-CH" altLang="de-DE" sz="800">
                <a:latin typeface="Tahoma" panose="020B0604030504040204" pitchFamily="34" charset="0"/>
                <a:cs typeface="Times New Roman" panose="02020603050405020304" pitchFamily="18" charset="0"/>
              </a:rPr>
              <a:t>zurück, ob das ET zustande gekommen ist oder nicht. </a:t>
            </a:r>
            <a:r>
              <a:rPr lang="de-CH" altLang="de-DE" sz="800" b="1">
                <a:latin typeface="Tahoma" panose="020B0604030504040204" pitchFamily="34" charset="0"/>
                <a:cs typeface="Times New Roman" panose="02020603050405020304" pitchFamily="18" charset="0"/>
              </a:rPr>
              <a:t>Diese Adressen sind in der ganzen Schweiz verteilt.</a:t>
            </a:r>
            <a:r>
              <a:rPr lang="de-CH" altLang="de-DE" sz="800">
                <a:latin typeface="Tahoma" panose="020B0604030504040204" pitchFamily="34" charset="0"/>
                <a:cs typeface="Times New Roman" panose="02020603050405020304" pitchFamily="18" charset="0"/>
              </a:rPr>
              <a:t> Falls Ihnen eine Praxis absagt und Sie eine neue Adresse benötigen, melden Sie sich beim Sekretariat (info-unihambb@unibas.ch).</a:t>
            </a:r>
          </a:p>
          <a:p>
            <a:pPr algn="just" eaLnBrk="1" hangingPunct="1">
              <a:spcBef>
                <a:spcPct val="0"/>
              </a:spcBef>
              <a:buFontTx/>
              <a:buNone/>
            </a:pPr>
            <a:endParaRPr lang="de-CH" altLang="de-DE" sz="800">
              <a:latin typeface="Tahoma" panose="020B0604030504040204" pitchFamily="34" charset="0"/>
              <a:cs typeface="Times New Roman" panose="02020603050405020304" pitchFamily="18" charset="0"/>
            </a:endParaRPr>
          </a:p>
          <a:p>
            <a:pPr algn="just" eaLnBrk="1" hangingPunct="1">
              <a:spcBef>
                <a:spcPct val="0"/>
              </a:spcBef>
              <a:buFontTx/>
              <a:buNone/>
            </a:pPr>
            <a:endParaRPr lang="de-CH" altLang="de-DE" sz="889">
              <a:latin typeface="Tahoma" panose="020B0604030504040204" pitchFamily="34" charset="0"/>
              <a:cs typeface="Times New Roman" panose="02020603050405020304" pitchFamily="18" charset="0"/>
            </a:endParaRPr>
          </a:p>
          <a:p>
            <a:pPr algn="just" eaLnBrk="1" hangingPunct="1">
              <a:spcBef>
                <a:spcPct val="0"/>
              </a:spcBef>
              <a:buFontTx/>
              <a:buNone/>
            </a:pPr>
            <a:endParaRPr lang="de-CH" altLang="de-DE" sz="889">
              <a:latin typeface="Tahoma" panose="020B0604030504040204" pitchFamily="34" charset="0"/>
              <a:cs typeface="Times New Roman" panose="02020603050405020304" pitchFamily="18" charset="0"/>
            </a:endParaRPr>
          </a:p>
          <a:p>
            <a:pPr algn="just" eaLnBrk="1" hangingPunct="1">
              <a:spcBef>
                <a:spcPct val="0"/>
              </a:spcBef>
              <a:buFontTx/>
              <a:buNone/>
            </a:pPr>
            <a:r>
              <a:rPr lang="de-DE" altLang="de-DE" sz="889">
                <a:latin typeface="Tahoma" panose="020B0604030504040204" pitchFamily="34" charset="0"/>
                <a:cs typeface="Times New Roman" panose="02020603050405020304" pitchFamily="18" charset="0"/>
              </a:rPr>
              <a:t> </a:t>
            </a:r>
          </a:p>
        </p:txBody>
      </p:sp>
      <p:sp>
        <p:nvSpPr>
          <p:cNvPr id="3081" name="Rectangle 48">
            <a:extLst>
              <a:ext uri="{FF2B5EF4-FFF2-40B4-BE49-F238E27FC236}">
                <a16:creationId xmlns:a16="http://schemas.microsoft.com/office/drawing/2014/main" id="{E58B06D8-1D0D-D852-2000-4062C09F2A2D}"/>
              </a:ext>
            </a:extLst>
          </p:cNvPr>
          <p:cNvSpPr>
            <a:spLocks noChangeArrowheads="1"/>
          </p:cNvSpPr>
          <p:nvPr/>
        </p:nvSpPr>
        <p:spPr bwMode="auto">
          <a:xfrm>
            <a:off x="4775200" y="4703234"/>
            <a:ext cx="3860800" cy="1797756"/>
          </a:xfrm>
          <a:prstGeom prst="rect">
            <a:avLst/>
          </a:prstGeom>
          <a:solidFill>
            <a:srgbClr val="FFFFFF"/>
          </a:solidFill>
          <a:ln w="9525">
            <a:solidFill>
              <a:srgbClr val="000000"/>
            </a:solidFill>
            <a:miter lim="800000"/>
            <a:headEnd/>
            <a:tailEnd/>
          </a:ln>
        </p:spPr>
        <p:txBody>
          <a:bodyPr lIns="90946" tIns="45474" rIns="90946" bIns="45474"/>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0"/>
              </a:spcBef>
              <a:buFontTx/>
              <a:buNone/>
            </a:pPr>
            <a:r>
              <a:rPr lang="de-CH" altLang="de-DE" sz="889">
                <a:latin typeface="Tahoma" panose="020B0604030504040204" pitchFamily="34" charset="0"/>
              </a:rPr>
              <a:t>Tutor:innen und Studierende sollen eine grosse Freiheit in der Gestaltung des ET behalten. Es sollen alle Aspekte der Berufsausübung, Neigungen und Interessen von Studierenden und Ärzt:innen berücksichtigt werden.</a:t>
            </a:r>
            <a:endParaRPr lang="de-DE" altLang="de-DE" sz="889">
              <a:latin typeface="Tahoma" panose="020B0604030504040204" pitchFamily="34" charset="0"/>
            </a:endParaRPr>
          </a:p>
          <a:p>
            <a:pPr algn="just" eaLnBrk="1" hangingPunct="1">
              <a:spcBef>
                <a:spcPct val="0"/>
              </a:spcBef>
              <a:buFontTx/>
              <a:buNone/>
            </a:pPr>
            <a:r>
              <a:rPr lang="de-CH" altLang="de-DE" sz="889">
                <a:latin typeface="Tahoma" panose="020B0604030504040204" pitchFamily="34" charset="0"/>
              </a:rPr>
              <a:t>Es sollen v.a. der Umgang mit dem Patient:innen, die Untersuchungstechnik und einfache Untersuchungsmethoden in Labor, Röntgen, EKG, Spirometrie etc. (teils unter Anleitung der Praxisassistentin) vermittelt werden. Dies kann ein „über die Schulter schauen“ oder ein selbständiges Untersuchen eines Patient:innen mit anschliessender Besprechung sein. Wichtig ist auch ein selbständiges Literaturstudium.</a:t>
            </a:r>
          </a:p>
          <a:p>
            <a:pPr algn="just" eaLnBrk="1" hangingPunct="1">
              <a:spcBef>
                <a:spcPct val="0"/>
              </a:spcBef>
              <a:buFontTx/>
              <a:buNone/>
            </a:pPr>
            <a:r>
              <a:rPr lang="de-CH" altLang="de-DE" sz="889">
                <a:latin typeface="Tahoma" panose="020B0604030504040204" pitchFamily="34" charset="0"/>
              </a:rPr>
              <a:t>Es sollen akute und chronische Krankheitsbilder erfasst und Langzeitverläufe beobachtet werden. Auch Haus- und Alters-Pflegeheim-Besuche stehen auf dem Programm.</a:t>
            </a:r>
            <a:endParaRPr lang="de-DE" altLang="de-DE" sz="889">
              <a:latin typeface="Tahoma" panose="020B0604030504040204" pitchFamily="34" charset="0"/>
            </a:endParaRPr>
          </a:p>
        </p:txBody>
      </p:sp>
      <p:sp>
        <p:nvSpPr>
          <p:cNvPr id="3082" name="Rectangle 49">
            <a:extLst>
              <a:ext uri="{FF2B5EF4-FFF2-40B4-BE49-F238E27FC236}">
                <a16:creationId xmlns:a16="http://schemas.microsoft.com/office/drawing/2014/main" id="{4E15CB5E-9139-0414-8EB1-A61944948DB8}"/>
              </a:ext>
            </a:extLst>
          </p:cNvPr>
          <p:cNvSpPr>
            <a:spLocks noChangeArrowheads="1"/>
          </p:cNvSpPr>
          <p:nvPr/>
        </p:nvSpPr>
        <p:spPr bwMode="auto">
          <a:xfrm>
            <a:off x="4775200" y="4526844"/>
            <a:ext cx="3860800" cy="182034"/>
          </a:xfrm>
          <a:prstGeom prst="rect">
            <a:avLst/>
          </a:prstGeom>
          <a:solidFill>
            <a:srgbClr val="DDDDDD"/>
          </a:solidFill>
          <a:ln w="9525">
            <a:solidFill>
              <a:schemeClr val="tx1"/>
            </a:solidFill>
            <a:miter lim="800000"/>
            <a:headEnd/>
            <a:tailEnd/>
          </a:ln>
        </p:spPr>
        <p:txBody>
          <a:bodyPr wrap="none" lIns="90946" tIns="45474" rIns="90946" bIns="45474" anchor="ctr"/>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r>
              <a:rPr lang="de-CH" altLang="de-DE" sz="978" b="1">
                <a:latin typeface="Verdana" panose="020B0604030504040204" pitchFamily="34" charset="0"/>
              </a:rPr>
              <a:t>Arbeitsablauf und -inhalte</a:t>
            </a:r>
            <a:endParaRPr lang="de-DE" altLang="de-DE" sz="978" b="1">
              <a:latin typeface="Verdana" panose="020B0604030504040204" pitchFamily="34" charset="0"/>
            </a:endParaRPr>
          </a:p>
        </p:txBody>
      </p:sp>
      <p:sp>
        <p:nvSpPr>
          <p:cNvPr id="3083" name="AutoShape 70">
            <a:extLst>
              <a:ext uri="{FF2B5EF4-FFF2-40B4-BE49-F238E27FC236}">
                <a16:creationId xmlns:a16="http://schemas.microsoft.com/office/drawing/2014/main" id="{29D751C3-6A8D-A754-88EC-C26C83951718}"/>
              </a:ext>
            </a:extLst>
          </p:cNvPr>
          <p:cNvSpPr>
            <a:spLocks noChangeArrowheads="1"/>
          </p:cNvSpPr>
          <p:nvPr/>
        </p:nvSpPr>
        <p:spPr bwMode="auto">
          <a:xfrm rot="16200000">
            <a:off x="1828800" y="3395133"/>
            <a:ext cx="4944533" cy="406400"/>
          </a:xfrm>
          <a:prstGeom prst="flowChartMerge">
            <a:avLst/>
          </a:prstGeom>
          <a:solidFill>
            <a:srgbClr val="DDDDDD"/>
          </a:solidFill>
          <a:ln w="9525">
            <a:solidFill>
              <a:schemeClr val="tx1"/>
            </a:solidFill>
            <a:miter lim="800000"/>
            <a:headEnd/>
            <a:tailEnd/>
          </a:ln>
        </p:spPr>
        <p:txBody>
          <a:bodyPr wrap="none" anchor="ctr"/>
          <a:lstStyle>
            <a:lvl1pPr>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de-CH" altLang="de-DE" sz="2133"/>
          </a:p>
        </p:txBody>
      </p:sp>
      <p:sp>
        <p:nvSpPr>
          <p:cNvPr id="3084" name="Text Box 71">
            <a:extLst>
              <a:ext uri="{FF2B5EF4-FFF2-40B4-BE49-F238E27FC236}">
                <a16:creationId xmlns:a16="http://schemas.microsoft.com/office/drawing/2014/main" id="{91BFC186-88C5-CFEA-BBAD-AB3D324A2FDA}"/>
              </a:ext>
            </a:extLst>
          </p:cNvPr>
          <p:cNvSpPr txBox="1">
            <a:spLocks noChangeArrowheads="1"/>
          </p:cNvSpPr>
          <p:nvPr/>
        </p:nvSpPr>
        <p:spPr bwMode="auto">
          <a:xfrm>
            <a:off x="270934" y="6359878"/>
            <a:ext cx="4030133" cy="283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46" tIns="45474" rIns="90946" bIns="45474">
            <a:spAutoFit/>
          </a:bodyPr>
          <a:lstStyle>
            <a:lvl1pPr defTabSz="1023938">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defTabSz="1023938">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defTabSz="1023938">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defTabSz="1023938">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defTabSz="1023938"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buFontTx/>
              <a:buNone/>
            </a:pPr>
            <a:r>
              <a:rPr lang="de-CH" altLang="de-DE" sz="622">
                <a:latin typeface="Tahoma" panose="020B0604030504040204" pitchFamily="34" charset="0"/>
              </a:rPr>
              <a:t>Universitäres Zentrum für Hausarztmedizin uniham-bb, Lernzentrum Medizin, Klingelbergstrasse 61, 4056 Basel, Sekretariat Lehre (R103): C. Thoma Tel. und Fax: 061 207 19 13, e-mail: </a:t>
            </a:r>
            <a:r>
              <a:rPr lang="de-CH" altLang="de-DE" sz="622" u="sng">
                <a:latin typeface="Tahoma" panose="020B0604030504040204" pitchFamily="34" charset="0"/>
              </a:rPr>
              <a:t>info-unihambb@unibas.ch</a:t>
            </a:r>
            <a:endParaRPr lang="de-DE" altLang="de-DE" sz="622" u="sng">
              <a:latin typeface="Tahoma" panose="020B0604030504040204" pitchFamily="34" charset="0"/>
            </a:endParaRPr>
          </a:p>
        </p:txBody>
      </p:sp>
      <p:sp>
        <p:nvSpPr>
          <p:cNvPr id="3085" name="Textfeld 14">
            <a:extLst>
              <a:ext uri="{FF2B5EF4-FFF2-40B4-BE49-F238E27FC236}">
                <a16:creationId xmlns:a16="http://schemas.microsoft.com/office/drawing/2014/main" id="{624E820A-AF75-6449-B340-E61E7370128E}"/>
              </a:ext>
            </a:extLst>
          </p:cNvPr>
          <p:cNvSpPr txBox="1">
            <a:spLocks noChangeArrowheads="1"/>
          </p:cNvSpPr>
          <p:nvPr/>
        </p:nvSpPr>
        <p:spPr bwMode="auto">
          <a:xfrm>
            <a:off x="7302501" y="571500"/>
            <a:ext cx="18473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6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31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7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buFontTx/>
              <a:buNone/>
            </a:pPr>
            <a:endParaRPr lang="de-CH" altLang="de-DE" sz="2133"/>
          </a:p>
        </p:txBody>
      </p:sp>
      <p:pic>
        <p:nvPicPr>
          <p:cNvPr id="3086" name="Picture 2" descr="Hausarzt">
            <a:extLst>
              <a:ext uri="{FF2B5EF4-FFF2-40B4-BE49-F238E27FC236}">
                <a16:creationId xmlns:a16="http://schemas.microsoft.com/office/drawing/2014/main" id="{65C75894-AFDD-208F-3576-0EB66355F4C3}"/>
              </a:ext>
            </a:extLst>
          </p:cNvPr>
          <p:cNvPicPr>
            <a:picLocks noChangeAspect="1" noChangeArrowheads="1"/>
          </p:cNvPicPr>
          <p:nvPr/>
        </p:nvPicPr>
        <p:blipFill>
          <a:blip r:embed="rId5">
            <a:lum bright="-18000" contrast="40000"/>
            <a:extLst>
              <a:ext uri="{28A0092B-C50C-407E-A947-70E740481C1C}">
                <a14:useLocalDpi xmlns:a14="http://schemas.microsoft.com/office/drawing/2010/main" val="0"/>
              </a:ext>
            </a:extLst>
          </a:blip>
          <a:srcRect/>
          <a:stretch>
            <a:fillRect/>
          </a:stretch>
        </p:blipFill>
        <p:spPr bwMode="auto">
          <a:xfrm>
            <a:off x="7004756" y="42333"/>
            <a:ext cx="1665111" cy="124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1EA98814-AA22-D9FA-7AE5-F3A51FD776C6}"/>
              </a:ext>
            </a:extLst>
          </p:cNvPr>
          <p:cNvSpPr txBox="1"/>
          <p:nvPr/>
        </p:nvSpPr>
        <p:spPr>
          <a:xfrm>
            <a:off x="2287303" y="3210280"/>
            <a:ext cx="4574604" cy="447687"/>
          </a:xfrm>
          <a:prstGeom prst="rect">
            <a:avLst/>
          </a:prstGeom>
          <a:noFill/>
        </p:spPr>
        <p:txBody>
          <a:bodyPr wrap="square">
            <a:spAutoFit/>
          </a:bodyPr>
          <a:lstStyle/>
          <a:p>
            <a:pPr>
              <a:lnSpc>
                <a:spcPct val="115000"/>
              </a:lnSpc>
              <a:spcAft>
                <a:spcPts val="889"/>
              </a:spcAft>
            </a:pPr>
            <a:r>
              <a:rPr lang="de-CH" sz="2133" dirty="0">
                <a:latin typeface="Calibri" panose="020F0502020204030204" pitchFamily="34" charset="0"/>
                <a:ea typeface="Calibri" panose="020F0502020204030204" pitchFamily="34" charset="0"/>
                <a:cs typeface="Times New Roman" panose="02020603050405020304" pitchFamily="18" charset="0"/>
              </a:rPr>
              <a:t>23.06. – 05.07.23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de-DE" sz="4400" b="1" dirty="0">
                <a:ea typeface="ＭＳ Ｐゴシック" pitchFamily="-106" charset="-128"/>
                <a:cs typeface="ＭＳ Ｐゴシック" pitchFamily="-106" charset="-128"/>
              </a:rPr>
              <a:t>Essentials ET Einführung</a:t>
            </a:r>
          </a:p>
        </p:txBody>
      </p:sp>
      <p:sp>
        <p:nvSpPr>
          <p:cNvPr id="15363" name="Inhaltsplatzhalter 2"/>
          <p:cNvSpPr>
            <a:spLocks noGrp="1"/>
          </p:cNvSpPr>
          <p:nvPr>
            <p:ph idx="1"/>
          </p:nvPr>
        </p:nvSpPr>
        <p:spPr bwMode="auto">
          <a:xfrm>
            <a:off x="457200" y="1906588"/>
            <a:ext cx="8229600" cy="2970212"/>
          </a:xfrm>
          <a:noFill/>
          <a:ln>
            <a:miter lim="800000"/>
            <a:headEnd/>
            <a:tailEnd/>
          </a:ln>
        </p:spPr>
        <p:txBody>
          <a:bodyPr wrap="square" lIns="91440" tIns="45720" rIns="91440" bIns="45720" numCol="1" anchor="t" anchorCtr="0" compatLnSpc="1">
            <a:prstTxWarp prst="textNoShape">
              <a:avLst/>
            </a:prstTxWarp>
          </a:bodyPr>
          <a:lstStyle/>
          <a:p>
            <a:pPr algn="ctr"/>
            <a:r>
              <a:rPr lang="de-DE" sz="4000" dirty="0">
                <a:ea typeface="ＭＳ Ｐゴシック" pitchFamily="-106" charset="-128"/>
                <a:cs typeface="ＭＳ Ｐゴシック" pitchFamily="-106" charset="-128"/>
              </a:rPr>
              <a:t>!!!Obligatorisch !!!</a:t>
            </a:r>
          </a:p>
          <a:p>
            <a:pPr algn="ctr"/>
            <a:r>
              <a:rPr lang="de-DE" sz="4000" dirty="0">
                <a:ea typeface="ＭＳ Ｐゴシック" pitchFamily="-106" charset="-128"/>
                <a:cs typeface="ＭＳ Ｐゴシック" pitchFamily="-106" charset="-128"/>
              </a:rPr>
              <a:t>– </a:t>
            </a:r>
            <a:r>
              <a:rPr lang="de-DE" sz="4000" dirty="0" err="1">
                <a:ea typeface="ＭＳ Ｐゴシック" pitchFamily="-106" charset="-128"/>
                <a:cs typeface="ＭＳ Ｐゴシック" pitchFamily="-106" charset="-128"/>
              </a:rPr>
              <a:t>ausser</a:t>
            </a:r>
            <a:r>
              <a:rPr lang="de-DE" sz="4000" dirty="0">
                <a:ea typeface="ＭＳ Ｐゴシック" pitchFamily="-106" charset="-128"/>
                <a:cs typeface="ＭＳ Ｐゴシック" pitchFamily="-106" charset="-128"/>
              </a:rPr>
              <a:t> für </a:t>
            </a:r>
            <a:r>
              <a:rPr lang="de-DE" sz="4000" dirty="0" err="1">
                <a:ea typeface="ＭＳ Ｐゴシック" pitchFamily="-106" charset="-128"/>
                <a:cs typeface="ＭＳ Ｐゴシック" pitchFamily="-106" charset="-128"/>
              </a:rPr>
              <a:t>Erasmustudentinnen</a:t>
            </a:r>
            <a:r>
              <a:rPr lang="de-DE" sz="4000" dirty="0">
                <a:ea typeface="ＭＳ Ｐゴシック" pitchFamily="-106" charset="-128"/>
                <a:cs typeface="ＭＳ Ｐゴシック" pitchFamily="-106" charset="-128"/>
              </a:rPr>
              <a:t> und - </a:t>
            </a:r>
            <a:r>
              <a:rPr lang="de-DE" sz="4000" dirty="0" err="1">
                <a:ea typeface="ＭＳ Ｐゴシック" pitchFamily="-106" charset="-128"/>
                <a:cs typeface="ＭＳ Ｐゴシック" pitchFamily="-106" charset="-128"/>
              </a:rPr>
              <a:t>studenten</a:t>
            </a:r>
            <a:r>
              <a:rPr lang="de-DE" sz="4000" dirty="0">
                <a:ea typeface="ＭＳ Ｐゴシック" pitchFamily="-106" charset="-128"/>
                <a:cs typeface="ＭＳ Ｐゴシック" pitchFamily="-106" charset="-128"/>
              </a:rPr>
              <a:t>	</a:t>
            </a:r>
          </a:p>
          <a:p>
            <a:pPr algn="ctr"/>
            <a:endParaRPr lang="de-DE" sz="4000" b="1" dirty="0">
              <a:ea typeface="ＭＳ Ｐゴシック" pitchFamily="-106" charset="-128"/>
              <a:cs typeface="ＭＳ Ｐゴシック" pitchFamily="-106" charset="-128"/>
            </a:endParaRPr>
          </a:p>
          <a:p>
            <a:pPr algn="ctr"/>
            <a:r>
              <a:rPr lang="de-DE" sz="4400" b="1" dirty="0">
                <a:ea typeface="ＭＳ Ｐゴシック" pitchFamily="-106" charset="-128"/>
                <a:cs typeface="ＭＳ Ｐゴシック" pitchFamily="-106" charset="-128"/>
              </a:rPr>
              <a:t>Am 23. Mai 2023</a:t>
            </a:r>
          </a:p>
          <a:p>
            <a:pPr algn="ctr"/>
            <a:r>
              <a:rPr lang="de-DE" sz="4400" b="1" dirty="0">
                <a:ea typeface="ＭＳ Ｐゴシック" pitchFamily="-106" charset="-128"/>
                <a:cs typeface="ＭＳ Ｐゴシック" pitchFamily="-106" charset="-128"/>
              </a:rPr>
              <a:t>14:15– ca. 16:00</a:t>
            </a:r>
          </a:p>
          <a:p>
            <a:pPr algn="ctr"/>
            <a:endParaRPr lang="de-DE" sz="4000" b="1" dirty="0">
              <a:ea typeface="ＭＳ Ｐゴシック" pitchFamily="-106" charset="-128"/>
              <a:cs typeface="ＭＳ Ｐゴシック" pitchFamily="-106" charset="-128"/>
            </a:endParaRPr>
          </a:p>
        </p:txBody>
      </p:sp>
      <p:sp>
        <p:nvSpPr>
          <p:cNvPr id="11268" name="Fußzeilenplatzhalter 3"/>
          <p:cNvSpPr>
            <a:spLocks noGrp="1"/>
          </p:cNvSpPr>
          <p:nvPr>
            <p:ph type="ftr" sz="quarter" idx="10"/>
          </p:nvPr>
        </p:nvSpPr>
        <p:spPr/>
        <p:txBody>
          <a:bodyPr/>
          <a:lstStyle/>
          <a:p>
            <a:pPr fontAlgn="base">
              <a:spcBef>
                <a:spcPct val="0"/>
              </a:spcBef>
              <a:spcAft>
                <a:spcPct val="0"/>
              </a:spcAft>
              <a:defRPr/>
            </a:pPr>
            <a:r>
              <a:rPr lang="de-CH">
                <a:ea typeface="ＭＳ Ｐゴシック" charset="-128"/>
                <a:cs typeface="ＭＳ Ｐゴシック" charset="-128"/>
              </a:rPr>
              <a:t>Institut für Hausarztmedizin IHAMB</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71043" y="2632054"/>
            <a:ext cx="2683670" cy="1716532"/>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defRPr/>
            </a:pPr>
            <a:r>
              <a:rPr lang="de-DE"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t>
            </a:r>
          </a:p>
        </p:txBody>
      </p:sp>
      <p:sp>
        <p:nvSpPr>
          <p:cNvPr id="12291" name="Fußzeilenplatzhalter 3"/>
          <p:cNvSpPr>
            <a:spLocks noGrp="1"/>
          </p:cNvSpPr>
          <p:nvPr>
            <p:ph type="ftr" sz="quarter" idx="10"/>
          </p:nvPr>
        </p:nvSpPr>
        <p:spPr/>
        <p:txBody>
          <a:bodyPr/>
          <a:lstStyle/>
          <a:p>
            <a:pPr fontAlgn="base">
              <a:spcBef>
                <a:spcPct val="0"/>
              </a:spcBef>
              <a:spcAft>
                <a:spcPct val="0"/>
              </a:spcAft>
              <a:defRPr/>
            </a:pPr>
            <a:r>
              <a:rPr lang="de-CH">
                <a:ea typeface="ＭＳ Ｐゴシック" charset="-128"/>
                <a:cs typeface="ＭＳ Ｐゴシック" charset="-128"/>
              </a:rPr>
              <a:t>Institut für Hausarztmedizin IHAMB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auto">
          <a:xfrm>
            <a:off x="209911" y="1906588"/>
            <a:ext cx="8734684" cy="4084637"/>
          </a:xfrm>
          <a:ln>
            <a:miter lim="800000"/>
            <a:headEnd/>
            <a:tailEnd/>
          </a:ln>
        </p:spPr>
        <p:txBody>
          <a:bodyPr wrap="square" lIns="91440" tIns="45720" rIns="91440" bIns="45720" numCol="1" anchor="t" anchorCtr="0" compatLnSpc="1">
            <a:prstTxWarp prst="textNoShape">
              <a:avLst/>
            </a:prstTxWarp>
            <a:normAutofit/>
          </a:bodyPr>
          <a:lstStyle/>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findet jeden </a:t>
            </a:r>
            <a:r>
              <a:rPr lang="de-DE" sz="3000" b="1" dirty="0">
                <a:ea typeface="ＭＳ Ｐゴシック" pitchFamily="-102" charset="-128"/>
                <a:cs typeface="ＭＳ Ｐゴシック" pitchFamily="-102" charset="-128"/>
              </a:rPr>
              <a:t>Dienstag Nachmittag oder Mittwoch Morgen im 1. MA </a:t>
            </a:r>
            <a:r>
              <a:rPr lang="de-DE" sz="3000" dirty="0">
                <a:ea typeface="ＭＳ Ｐゴシック" pitchFamily="-102" charset="-128"/>
                <a:cs typeface="ＭＳ Ｐゴシック" pitchFamily="-102" charset="-128"/>
              </a:rPr>
              <a:t>statt</a:t>
            </a: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Beginn </a:t>
            </a:r>
            <a:r>
              <a:rPr lang="de-CH" sz="3000" dirty="0">
                <a:ea typeface="ＭＳ Ｐゴシック" pitchFamily="-102" charset="-128"/>
                <a:cs typeface="ＭＳ Ｐゴシック" pitchFamily="-102" charset="-128"/>
              </a:rPr>
              <a:t>18.</a:t>
            </a:r>
            <a:r>
              <a:rPr lang="de-DE" sz="3000" dirty="0">
                <a:ea typeface="ＭＳ Ｐゴシック" pitchFamily="-102" charset="-128"/>
                <a:cs typeface="ＭＳ Ｐゴシック" pitchFamily="-102" charset="-128"/>
              </a:rPr>
              <a:t> September 20</a:t>
            </a:r>
            <a:r>
              <a:rPr lang="de-CH" sz="3000" dirty="0">
                <a:ea typeface="ＭＳ Ｐゴシック" pitchFamily="-102" charset="-128"/>
                <a:cs typeface="ＭＳ Ｐゴシック" pitchFamily="-102" charset="-128"/>
              </a:rPr>
              <a:t>23</a:t>
            </a:r>
            <a:r>
              <a:rPr lang="de-DE" sz="3000" dirty="0">
                <a:ea typeface="ＭＳ Ｐゴシック" pitchFamily="-102" charset="-128"/>
                <a:cs typeface="ＭＳ Ｐゴシック" pitchFamily="-102" charset="-128"/>
              </a:rPr>
              <a:t>, insgesamt </a:t>
            </a:r>
            <a:r>
              <a:rPr lang="de-DE" sz="3000" b="1" dirty="0">
                <a:ea typeface="ＭＳ Ｐゴシック" pitchFamily="-102" charset="-128"/>
                <a:cs typeface="ＭＳ Ｐゴシック" pitchFamily="-102" charset="-128"/>
              </a:rPr>
              <a:t>mindestens 20 Halbtage à mind. 3 Stunden</a:t>
            </a:r>
          </a:p>
          <a:p>
            <a:pPr marL="514350" indent="-514350" eaLnBrk="1" hangingPunct="1">
              <a:lnSpc>
                <a:spcPct val="90000"/>
              </a:lnSpc>
              <a:defRPr/>
            </a:pPr>
            <a:endParaRPr lang="de-DE" sz="3000" b="1"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p:txBody>
      </p:sp>
      <p:sp>
        <p:nvSpPr>
          <p:cNvPr id="7171" name="Textfeld 3"/>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
        <p:nvSpPr>
          <p:cNvPr id="7172" name="Textfeld 4"/>
          <p:cNvSpPr txBox="1">
            <a:spLocks noChangeArrowheads="1"/>
          </p:cNvSpPr>
          <p:nvPr/>
        </p:nvSpPr>
        <p:spPr bwMode="auto">
          <a:xfrm>
            <a:off x="1575505" y="335845"/>
            <a:ext cx="4124462" cy="707886"/>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4000" b="1" dirty="0">
                <a:solidFill>
                  <a:srgbClr val="000000"/>
                </a:solidFill>
                <a:latin typeface="Calibri" panose="020F0502020204030204" pitchFamily="34" charset="0"/>
                <a:ea typeface="Arial Black" pitchFamily="-106" charset="0"/>
                <a:cs typeface="Calibri" panose="020F0502020204030204" pitchFamily="34" charset="0"/>
              </a:rPr>
              <a:t>Das Semester ET...</a:t>
            </a:r>
          </a:p>
        </p:txBody>
      </p:sp>
    </p:spTree>
    <p:extLst>
      <p:ext uri="{BB962C8B-B14F-4D97-AF65-F5344CB8AC3E}">
        <p14:creationId xmlns:p14="http://schemas.microsoft.com/office/powerpoint/2010/main" val="172344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auto">
          <a:xfrm>
            <a:off x="209911" y="1906588"/>
            <a:ext cx="8734684" cy="4084637"/>
          </a:xfrm>
          <a:ln>
            <a:miter lim="800000"/>
            <a:headEnd/>
            <a:tailEnd/>
          </a:ln>
        </p:spPr>
        <p:txBody>
          <a:bodyPr wrap="square" lIns="91440" tIns="45720" rIns="91440" bIns="45720" numCol="1" anchor="t" anchorCtr="0" compatLnSpc="1">
            <a:prstTxWarp prst="textNoShape">
              <a:avLst/>
            </a:prstTxWarp>
            <a:normAutofit fontScale="92500"/>
          </a:bodyPr>
          <a:lstStyle/>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Abwechslung und Unterbrechung vom Vorlesungsalltag</a:t>
            </a: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Kennenlernen von Langzeitverläufen bei chronischen Patienten („hausärztliche Spezialität“)</a:t>
            </a:r>
          </a:p>
          <a:p>
            <a:pPr marL="0" indent="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Theoretisch Gelerntes kann jeweils gleich praktisch angewendet und geübt werden</a:t>
            </a: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In der Regel keine weite Anreise</a:t>
            </a: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CH"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p:txBody>
      </p:sp>
      <p:sp>
        <p:nvSpPr>
          <p:cNvPr id="7171" name="Textfeld 3"/>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
        <p:nvSpPr>
          <p:cNvPr id="7172" name="Textfeld 4"/>
          <p:cNvSpPr txBox="1">
            <a:spLocks noChangeArrowheads="1"/>
          </p:cNvSpPr>
          <p:nvPr/>
        </p:nvSpPr>
        <p:spPr bwMode="auto">
          <a:xfrm>
            <a:off x="1694674" y="398908"/>
            <a:ext cx="5754652" cy="707886"/>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4000" b="1" dirty="0">
                <a:solidFill>
                  <a:srgbClr val="000000"/>
                </a:solidFill>
                <a:latin typeface="Calibri" panose="020F0502020204030204" pitchFamily="34" charset="0"/>
                <a:ea typeface="Arial Black" pitchFamily="-106" charset="0"/>
                <a:cs typeface="Calibri" panose="020F0502020204030204" pitchFamily="34" charset="0"/>
              </a:rPr>
              <a:t>Das Semester ET - Vorteile</a:t>
            </a:r>
          </a:p>
        </p:txBody>
      </p:sp>
    </p:spTree>
    <p:extLst>
      <p:ext uri="{BB962C8B-B14F-4D97-AF65-F5344CB8AC3E}">
        <p14:creationId xmlns:p14="http://schemas.microsoft.com/office/powerpoint/2010/main" val="29489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auto">
          <a:xfrm>
            <a:off x="209911" y="1906588"/>
            <a:ext cx="8734684" cy="4084637"/>
          </a:xfrm>
          <a:ln>
            <a:miter lim="800000"/>
            <a:headEnd/>
            <a:tailEnd/>
          </a:ln>
        </p:spPr>
        <p:txBody>
          <a:bodyPr wrap="square" lIns="91440" tIns="45720" rIns="91440" bIns="45720" numCol="1" anchor="t" anchorCtr="0" compatLnSpc="1">
            <a:prstTxWarp prst="textNoShape">
              <a:avLst/>
            </a:prstTxWarp>
            <a:normAutofit/>
          </a:bodyPr>
          <a:lstStyle/>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Findet zwingend und ohne Ausnahme in den </a:t>
            </a:r>
            <a:r>
              <a:rPr lang="de-DE" sz="3000" b="1" dirty="0">
                <a:ea typeface="ＭＳ Ｐゴシック" pitchFamily="-102" charset="-128"/>
                <a:cs typeface="ＭＳ Ｐゴシック" pitchFamily="-102" charset="-128"/>
              </a:rPr>
              <a:t>Wintersemesterferien</a:t>
            </a:r>
            <a:r>
              <a:rPr lang="de-CH" sz="3000" b="1" dirty="0">
                <a:ea typeface="ＭＳ Ｐゴシック" pitchFamily="-102" charset="-128"/>
                <a:cs typeface="ＭＳ Ｐゴシック" pitchFamily="-102" charset="-128"/>
              </a:rPr>
              <a:t> (24.12.23-19.2.24)</a:t>
            </a:r>
            <a:r>
              <a:rPr lang="de-DE" sz="3000" dirty="0">
                <a:ea typeface="ＭＳ Ｐゴシック" pitchFamily="-102" charset="-128"/>
                <a:cs typeface="ＭＳ Ｐゴシック" pitchFamily="-102" charset="-128"/>
              </a:rPr>
              <a:t> statt</a:t>
            </a:r>
          </a:p>
          <a:p>
            <a:pPr marL="514350" indent="-514350" eaLnBrk="1" hangingPunct="1">
              <a:lnSpc>
                <a:spcPct val="90000"/>
              </a:lnSpc>
              <a:buFontTx/>
              <a:buChar char="•"/>
              <a:defRPr/>
            </a:pPr>
            <a:endParaRPr lang="de-DE" sz="11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In einer Hausarzt- oder Kinderarztpraxis irgendwo in der Schweiz</a:t>
            </a:r>
          </a:p>
          <a:p>
            <a:pPr marL="514350" indent="-514350" eaLnBrk="1" hangingPunct="1">
              <a:lnSpc>
                <a:spcPct val="90000"/>
              </a:lnSpc>
              <a:buFontTx/>
              <a:buChar char="•"/>
              <a:defRPr/>
            </a:pPr>
            <a:endParaRPr lang="de-DE" sz="11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b="1" dirty="0">
                <a:ea typeface="ＭＳ Ｐゴシック" pitchFamily="-102" charset="-128"/>
                <a:cs typeface="ＭＳ Ｐゴシック" pitchFamily="-102" charset="-128"/>
              </a:rPr>
              <a:t>2 Wochen </a:t>
            </a:r>
            <a:r>
              <a:rPr lang="de-DE" sz="3000" dirty="0">
                <a:ea typeface="ＭＳ Ｐゴシック" pitchFamily="-102" charset="-128"/>
                <a:cs typeface="ＭＳ Ｐゴシック" pitchFamily="-102" charset="-128"/>
              </a:rPr>
              <a:t>am Stück, mindestens </a:t>
            </a:r>
            <a:r>
              <a:rPr lang="de-DE" sz="3000" b="1" dirty="0">
                <a:ea typeface="ＭＳ Ｐゴシック" pitchFamily="-102" charset="-128"/>
                <a:cs typeface="ＭＳ Ｐゴシック" pitchFamily="-102" charset="-128"/>
              </a:rPr>
              <a:t>6 Stunden pro Tag </a:t>
            </a:r>
          </a:p>
          <a:p>
            <a:pPr marL="514350" indent="-514350" eaLnBrk="1" hangingPunct="1">
              <a:lnSpc>
                <a:spcPct val="90000"/>
              </a:lnSpc>
              <a:buFontTx/>
              <a:buChar char="•"/>
              <a:defRPr/>
            </a:pPr>
            <a:endParaRPr lang="de-DE" sz="11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DE" sz="3000" dirty="0">
                <a:ea typeface="ＭＳ Ｐゴシック" pitchFamily="-102" charset="-128"/>
                <a:cs typeface="ＭＳ Ｐゴシック" pitchFamily="-102" charset="-128"/>
              </a:rPr>
              <a:t>Genauer Zeitpunkt nach Absprache mit Tutorin</a:t>
            </a:r>
          </a:p>
          <a:p>
            <a:pPr marL="514350" indent="-514350" eaLnBrk="1" hangingPunct="1">
              <a:lnSpc>
                <a:spcPct val="90000"/>
              </a:lnSpc>
              <a:buFontTx/>
              <a:buChar char="•"/>
              <a:defRPr/>
            </a:pPr>
            <a:endParaRPr lang="de-DE" sz="1100" dirty="0">
              <a:ea typeface="ＭＳ Ｐゴシック" pitchFamily="-102" charset="-128"/>
              <a:cs typeface="ＭＳ Ｐゴシック" pitchFamily="-102" charset="-128"/>
            </a:endParaRPr>
          </a:p>
          <a:p>
            <a:pPr marL="0" indent="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p:txBody>
      </p:sp>
      <p:sp>
        <p:nvSpPr>
          <p:cNvPr id="7171" name="Textfeld 3"/>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
        <p:nvSpPr>
          <p:cNvPr id="7172" name="Textfeld 4"/>
          <p:cNvSpPr txBox="1">
            <a:spLocks noChangeArrowheads="1"/>
          </p:cNvSpPr>
          <p:nvPr/>
        </p:nvSpPr>
        <p:spPr bwMode="auto">
          <a:xfrm>
            <a:off x="2745575" y="379442"/>
            <a:ext cx="3217997" cy="707886"/>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4000" b="1" dirty="0">
                <a:solidFill>
                  <a:srgbClr val="000000"/>
                </a:solidFill>
                <a:latin typeface="Calibri" panose="020F0502020204030204" pitchFamily="34" charset="0"/>
                <a:ea typeface="Arial Black" pitchFamily="-106" charset="0"/>
                <a:cs typeface="Calibri" panose="020F0502020204030204" pitchFamily="34" charset="0"/>
              </a:rPr>
              <a:t>Das Block ET...</a:t>
            </a:r>
          </a:p>
        </p:txBody>
      </p:sp>
    </p:spTree>
    <p:extLst>
      <p:ext uri="{BB962C8B-B14F-4D97-AF65-F5344CB8AC3E}">
        <p14:creationId xmlns:p14="http://schemas.microsoft.com/office/powerpoint/2010/main" val="59834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bwMode="auto">
          <a:xfrm>
            <a:off x="209911" y="1906588"/>
            <a:ext cx="8734684" cy="4084637"/>
          </a:xfrm>
          <a:ln>
            <a:miter lim="800000"/>
            <a:headEnd/>
            <a:tailEnd/>
          </a:ln>
        </p:spPr>
        <p:txBody>
          <a:bodyPr wrap="square" lIns="91440" tIns="45720" rIns="91440" bIns="45720" numCol="1" anchor="t" anchorCtr="0" compatLnSpc="1">
            <a:prstTxWarp prst="textNoShape">
              <a:avLst/>
            </a:prstTxWarp>
            <a:normAutofit lnSpcReduction="10000"/>
          </a:bodyPr>
          <a:lstStyle/>
          <a:p>
            <a:pPr marL="514350" indent="-514350" eaLnBrk="1" hangingPunct="1">
              <a:lnSpc>
                <a:spcPct val="90000"/>
              </a:lnSpc>
              <a:buFontTx/>
              <a:buChar char="•"/>
              <a:defRPr/>
            </a:pPr>
            <a:r>
              <a:rPr lang="de-CH" sz="3000" dirty="0">
                <a:ea typeface="ＭＳ Ｐゴシック" pitchFamily="-102" charset="-128"/>
                <a:cs typeface="ＭＳ Ｐゴシック" pitchFamily="-102" charset="-128"/>
              </a:rPr>
              <a:t>Wenn Sie von weiter entfernt kommen, können Sie Ihr ET an Ihrem Wohnort absolvieren</a:t>
            </a:r>
          </a:p>
          <a:p>
            <a:pPr marL="514350" indent="-514350" eaLnBrk="1" hangingPunct="1">
              <a:lnSpc>
                <a:spcPct val="90000"/>
              </a:lnSpc>
              <a:buFontTx/>
              <a:buChar char="•"/>
              <a:defRPr/>
            </a:pPr>
            <a:endParaRPr lang="de-CH"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CH" sz="3000" dirty="0">
                <a:ea typeface="ＭＳ Ｐゴシック" pitchFamily="-102" charset="-128"/>
                <a:cs typeface="ＭＳ Ｐゴシック" pitchFamily="-102" charset="-128"/>
              </a:rPr>
              <a:t>Wenn Sie gerne in die Berge gehen, können Sie eine entsprechende Praxis aussuchen</a:t>
            </a:r>
          </a:p>
          <a:p>
            <a:pPr marL="0" indent="0" eaLnBrk="1" hangingPunct="1">
              <a:lnSpc>
                <a:spcPct val="90000"/>
              </a:lnSpc>
              <a:defRPr/>
            </a:pPr>
            <a:endParaRPr lang="de-CH" sz="3000" dirty="0">
              <a:ea typeface="ＭＳ Ｐゴシック" pitchFamily="-102" charset="-128"/>
              <a:cs typeface="ＭＳ Ｐゴシック" pitchFamily="-102" charset="-128"/>
            </a:endParaRPr>
          </a:p>
          <a:p>
            <a:pPr marL="514350" indent="-514350" eaLnBrk="1" hangingPunct="1">
              <a:lnSpc>
                <a:spcPct val="90000"/>
              </a:lnSpc>
              <a:buFontTx/>
              <a:buChar char="•"/>
              <a:defRPr/>
            </a:pPr>
            <a:r>
              <a:rPr lang="de-CH" sz="3000" dirty="0">
                <a:ea typeface="ＭＳ Ｐゴシック" pitchFamily="-102" charset="-128"/>
                <a:cs typeface="ＭＳ Ｐゴシック" pitchFamily="-102" charset="-128"/>
              </a:rPr>
              <a:t>Sie können das ET im Tessin oder in der </a:t>
            </a:r>
            <a:r>
              <a:rPr lang="de-CH" sz="3000" dirty="0" err="1">
                <a:ea typeface="ＭＳ Ｐゴシック" pitchFamily="-102" charset="-128"/>
                <a:cs typeface="ＭＳ Ｐゴシック" pitchFamily="-102" charset="-128"/>
              </a:rPr>
              <a:t>Romandie</a:t>
            </a:r>
            <a:r>
              <a:rPr lang="de-CH" sz="3000" dirty="0">
                <a:ea typeface="ＭＳ Ｐゴシック" pitchFamily="-102" charset="-128"/>
                <a:cs typeface="ＭＳ Ｐゴシック" pitchFamily="-102" charset="-128"/>
              </a:rPr>
              <a:t> absolvieren und so Ihre Sprachkenntnisse auffrischen oder nutzen.</a:t>
            </a: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1100" dirty="0">
              <a:ea typeface="ＭＳ Ｐゴシック" pitchFamily="-102" charset="-128"/>
              <a:cs typeface="ＭＳ Ｐゴシック" pitchFamily="-102" charset="-128"/>
            </a:endParaRPr>
          </a:p>
          <a:p>
            <a:pPr marL="0" indent="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defRPr/>
            </a:pPr>
            <a:endParaRPr lang="de-DE" sz="3000" dirty="0">
              <a:ea typeface="ＭＳ Ｐゴシック" pitchFamily="-102" charset="-128"/>
              <a:cs typeface="ＭＳ Ｐゴシック" pitchFamily="-102" charset="-128"/>
            </a:endParaRPr>
          </a:p>
          <a:p>
            <a:pPr marL="514350" indent="-514350" eaLnBrk="1" hangingPunct="1">
              <a:lnSpc>
                <a:spcPct val="90000"/>
              </a:lnSpc>
              <a:buFontTx/>
              <a:buChar char="•"/>
              <a:defRPr/>
            </a:pPr>
            <a:endParaRPr lang="de-DE" sz="3000" dirty="0">
              <a:ea typeface="ＭＳ Ｐゴシック" pitchFamily="-102" charset="-128"/>
              <a:cs typeface="ＭＳ Ｐゴシック" pitchFamily="-102" charset="-128"/>
            </a:endParaRPr>
          </a:p>
        </p:txBody>
      </p:sp>
      <p:sp>
        <p:nvSpPr>
          <p:cNvPr id="7171" name="Textfeld 3"/>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
        <p:nvSpPr>
          <p:cNvPr id="7172" name="Textfeld 4"/>
          <p:cNvSpPr txBox="1">
            <a:spLocks noChangeArrowheads="1"/>
          </p:cNvSpPr>
          <p:nvPr/>
        </p:nvSpPr>
        <p:spPr bwMode="auto">
          <a:xfrm>
            <a:off x="2272609" y="421484"/>
            <a:ext cx="4918719" cy="707886"/>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4000" b="1" dirty="0">
                <a:solidFill>
                  <a:srgbClr val="000000"/>
                </a:solidFill>
                <a:latin typeface="Calibri" panose="020F0502020204030204" pitchFamily="34" charset="0"/>
                <a:ea typeface="Arial Black" pitchFamily="-106" charset="0"/>
                <a:cs typeface="Calibri" panose="020F0502020204030204" pitchFamily="34" charset="0"/>
              </a:rPr>
              <a:t>Das Block ET - Vorteile</a:t>
            </a:r>
          </a:p>
        </p:txBody>
      </p:sp>
    </p:spTree>
    <p:extLst>
      <p:ext uri="{BB962C8B-B14F-4D97-AF65-F5344CB8AC3E}">
        <p14:creationId xmlns:p14="http://schemas.microsoft.com/office/powerpoint/2010/main" val="365147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Titel 1"/>
          <p:cNvSpPr>
            <a:spLocks noGrp="1"/>
          </p:cNvSpPr>
          <p:nvPr>
            <p:ph type="title"/>
          </p:nvPr>
        </p:nvSpPr>
        <p:spPr bwMode="auto">
          <a:noFill/>
          <a:ln>
            <a:miter lim="800000"/>
            <a:headEnd/>
            <a:tailEnd/>
          </a:ln>
        </p:spPr>
        <p:txBody>
          <a:bodyPr wrap="square" lIns="91440" tIns="45720" rIns="91440" bIns="45720" numCol="1" anchor="t" anchorCtr="0" compatLnSpc="1">
            <a:prstTxWarp prst="textNoShape">
              <a:avLst/>
            </a:prstTxWarp>
          </a:bodyPr>
          <a:lstStyle/>
          <a:p>
            <a:r>
              <a:rPr lang="de-DE">
                <a:ea typeface="ＭＳ Ｐゴシック" pitchFamily="-106" charset="-128"/>
                <a:cs typeface="ＭＳ Ｐゴシック" pitchFamily="-106" charset="-128"/>
              </a:rPr>
              <a:t>Geographische Verteilung der Praxen</a:t>
            </a:r>
          </a:p>
        </p:txBody>
      </p:sp>
      <p:sp>
        <p:nvSpPr>
          <p:cNvPr id="10243" name="Fußzeilenplatzhalter 3"/>
          <p:cNvSpPr>
            <a:spLocks noGrp="1"/>
          </p:cNvSpPr>
          <p:nvPr>
            <p:ph type="ftr" sz="quarter" idx="10"/>
          </p:nvPr>
        </p:nvSpPr>
        <p:spPr/>
        <p:txBody>
          <a:bodyPr/>
          <a:lstStyle/>
          <a:p>
            <a:pPr fontAlgn="base">
              <a:spcBef>
                <a:spcPct val="0"/>
              </a:spcBef>
              <a:spcAft>
                <a:spcPct val="0"/>
              </a:spcAft>
              <a:defRPr/>
            </a:pPr>
            <a:r>
              <a:rPr lang="de-CH">
                <a:ea typeface="ＭＳ Ｐゴシック" charset="-128"/>
                <a:cs typeface="ＭＳ Ｐゴシック" charset="-128"/>
              </a:rPr>
              <a:t>Institut für Hausarztmedizin IHAMB</a:t>
            </a:r>
          </a:p>
        </p:txBody>
      </p:sp>
      <p:pic>
        <p:nvPicPr>
          <p:cNvPr id="10244" name="Bild 5"/>
          <p:cNvPicPr>
            <a:picLocks noChangeAspect="1"/>
          </p:cNvPicPr>
          <p:nvPr/>
        </p:nvPicPr>
        <p:blipFill>
          <a:blip r:embed="rId2"/>
          <a:srcRect/>
          <a:stretch>
            <a:fillRect/>
          </a:stretch>
        </p:blipFill>
        <p:spPr bwMode="auto">
          <a:xfrm>
            <a:off x="1825625" y="1711325"/>
            <a:ext cx="5492750" cy="4914900"/>
          </a:xfrm>
          <a:prstGeom prst="rect">
            <a:avLst/>
          </a:prstGeom>
          <a:noFill/>
          <a:ln w="28575">
            <a:noFill/>
            <a:miter lim="800000"/>
            <a:headEnd/>
            <a:tailEnd/>
          </a:ln>
        </p:spPr>
      </p:pic>
      <p:grpSp>
        <p:nvGrpSpPr>
          <p:cNvPr id="10245" name="Gruppierung 8"/>
          <p:cNvGrpSpPr>
            <a:grpSpLocks/>
          </p:cNvGrpSpPr>
          <p:nvPr/>
        </p:nvGrpSpPr>
        <p:grpSpPr bwMode="auto">
          <a:xfrm>
            <a:off x="1825625" y="3716338"/>
            <a:ext cx="5492750" cy="1217612"/>
            <a:chOff x="1825625" y="3715679"/>
            <a:chExt cx="5492750" cy="1217568"/>
          </a:xfrm>
        </p:grpSpPr>
        <p:cxnSp>
          <p:nvCxnSpPr>
            <p:cNvPr id="10249" name="Gekrümmte Verbindung 5"/>
            <p:cNvCxnSpPr>
              <a:cxnSpLocks noChangeShapeType="1"/>
            </p:cNvCxnSpPr>
            <p:nvPr/>
          </p:nvCxnSpPr>
          <p:spPr bwMode="auto">
            <a:xfrm>
              <a:off x="1825625" y="4880765"/>
              <a:ext cx="2382976" cy="52482"/>
            </a:xfrm>
            <a:prstGeom prst="curvedConnector3">
              <a:avLst>
                <a:gd name="adj1" fmla="val 50000"/>
              </a:avLst>
            </a:prstGeom>
            <a:noFill/>
            <a:ln w="28575">
              <a:solidFill>
                <a:srgbClr val="FF0000"/>
              </a:solidFill>
              <a:round/>
              <a:headEnd/>
              <a:tailEnd/>
            </a:ln>
          </p:spPr>
        </p:cxnSp>
        <p:cxnSp>
          <p:nvCxnSpPr>
            <p:cNvPr id="10250" name="Gekrümmte Verbindung 7"/>
            <p:cNvCxnSpPr>
              <a:cxnSpLocks noChangeShapeType="1"/>
            </p:cNvCxnSpPr>
            <p:nvPr/>
          </p:nvCxnSpPr>
          <p:spPr bwMode="auto">
            <a:xfrm flipV="1">
              <a:off x="4208601" y="3715679"/>
              <a:ext cx="3109774" cy="1217568"/>
            </a:xfrm>
            <a:prstGeom prst="curvedConnector3">
              <a:avLst>
                <a:gd name="adj1" fmla="val 50000"/>
              </a:avLst>
            </a:prstGeom>
            <a:noFill/>
            <a:ln w="28575">
              <a:solidFill>
                <a:srgbClr val="FF0000"/>
              </a:solidFill>
              <a:round/>
              <a:headEnd/>
              <a:tailEnd/>
            </a:ln>
          </p:spPr>
        </p:cxnSp>
      </p:grpSp>
      <p:sp>
        <p:nvSpPr>
          <p:cNvPr id="10246" name="Textfeld 9"/>
          <p:cNvSpPr txBox="1">
            <a:spLocks noChangeArrowheads="1"/>
          </p:cNvSpPr>
          <p:nvPr/>
        </p:nvSpPr>
        <p:spPr bwMode="auto">
          <a:xfrm>
            <a:off x="314325" y="2266950"/>
            <a:ext cx="1018036" cy="646331"/>
          </a:xfrm>
          <a:prstGeom prst="rect">
            <a:avLst/>
          </a:prstGeom>
          <a:noFill/>
          <a:ln w="9525">
            <a:noFill/>
            <a:miter lim="800000"/>
            <a:headEnd/>
            <a:tailEnd/>
          </a:ln>
        </p:spPr>
        <p:txBody>
          <a:bodyPr wrap="none">
            <a:prstTxWarp prst="textNoShape">
              <a:avLst/>
            </a:prstTxWarp>
            <a:spAutoFit/>
          </a:bodyPr>
          <a:lstStyle/>
          <a:p>
            <a:r>
              <a:rPr lang="de-DE" dirty="0">
                <a:latin typeface="Calibri Light" panose="020F0302020204030204" pitchFamily="34" charset="0"/>
              </a:rPr>
              <a:t>Jura</a:t>
            </a:r>
          </a:p>
          <a:p>
            <a:r>
              <a:rPr lang="de-DE" dirty="0" err="1">
                <a:latin typeface="Calibri Light" panose="020F0302020204030204" pitchFamily="34" charset="0"/>
              </a:rPr>
              <a:t>Nordfuss</a:t>
            </a:r>
            <a:endParaRPr lang="de-DE" dirty="0">
              <a:latin typeface="Calibri Light" panose="020F0302020204030204" pitchFamily="34" charset="0"/>
            </a:endParaRPr>
          </a:p>
        </p:txBody>
      </p:sp>
      <p:sp>
        <p:nvSpPr>
          <p:cNvPr id="10247" name="Textfeld 10"/>
          <p:cNvSpPr txBox="1">
            <a:spLocks noChangeArrowheads="1"/>
          </p:cNvSpPr>
          <p:nvPr/>
        </p:nvSpPr>
        <p:spPr bwMode="auto">
          <a:xfrm>
            <a:off x="314325" y="5678488"/>
            <a:ext cx="898003" cy="646331"/>
          </a:xfrm>
          <a:prstGeom prst="rect">
            <a:avLst/>
          </a:prstGeom>
          <a:noFill/>
          <a:ln w="9525">
            <a:noFill/>
            <a:miter lim="800000"/>
            <a:headEnd/>
            <a:tailEnd/>
          </a:ln>
        </p:spPr>
        <p:txBody>
          <a:bodyPr wrap="none">
            <a:prstTxWarp prst="textNoShape">
              <a:avLst/>
            </a:prstTxWarp>
            <a:spAutoFit/>
          </a:bodyPr>
          <a:lstStyle/>
          <a:p>
            <a:r>
              <a:rPr lang="de-DE" dirty="0">
                <a:latin typeface="Calibri Light" panose="020F0302020204030204" pitchFamily="34" charset="0"/>
              </a:rPr>
              <a:t>Jura</a:t>
            </a:r>
          </a:p>
          <a:p>
            <a:r>
              <a:rPr lang="de-DE" dirty="0" err="1">
                <a:latin typeface="Calibri Light" panose="020F0302020204030204" pitchFamily="34" charset="0"/>
              </a:rPr>
              <a:t>Südfuss</a:t>
            </a:r>
            <a:endParaRPr lang="de-DE" dirty="0">
              <a:latin typeface="Calibri Light" panose="020F0302020204030204" pitchFamily="34" charset="0"/>
            </a:endParaRPr>
          </a:p>
        </p:txBody>
      </p:sp>
      <p:cxnSp>
        <p:nvCxnSpPr>
          <p:cNvPr id="10248" name="Gerade Verbindung 15"/>
          <p:cNvCxnSpPr>
            <a:cxnSpLocks noChangeShapeType="1"/>
          </p:cNvCxnSpPr>
          <p:nvPr/>
        </p:nvCxnSpPr>
        <p:spPr bwMode="auto">
          <a:xfrm rot="10800000">
            <a:off x="177800" y="4870450"/>
            <a:ext cx="1647825" cy="1588"/>
          </a:xfrm>
          <a:prstGeom prst="line">
            <a:avLst/>
          </a:prstGeom>
          <a:noFill/>
          <a:ln w="28575">
            <a:solidFill>
              <a:srgbClr val="FF0000"/>
            </a:solidFill>
            <a:round/>
            <a:headEnd/>
            <a:tailEn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Titel 1"/>
          <p:cNvSpPr>
            <a:spLocks noGrp="1"/>
          </p:cNvSpPr>
          <p:nvPr>
            <p:ph type="title"/>
          </p:nvPr>
        </p:nvSpPr>
        <p:spPr bwMode="auto">
          <a:xfrm>
            <a:off x="457200" y="274638"/>
            <a:ext cx="8229600" cy="831850"/>
          </a:xfrm>
          <a:noFill/>
          <a:ln>
            <a:miter lim="800000"/>
            <a:headEnd/>
            <a:tailEnd/>
          </a:ln>
        </p:spPr>
        <p:txBody>
          <a:bodyPr wrap="square" lIns="91440" tIns="45720" rIns="91440" bIns="45720" numCol="1" anchor="t" anchorCtr="0" compatLnSpc="1">
            <a:prstTxWarp prst="textNoShape">
              <a:avLst/>
            </a:prstTxWarp>
          </a:bodyPr>
          <a:lstStyle/>
          <a:p>
            <a:r>
              <a:rPr lang="de-DE">
                <a:solidFill>
                  <a:srgbClr val="000000"/>
                </a:solidFill>
                <a:latin typeface="Arial Black" pitchFamily="-106" charset="0"/>
                <a:ea typeface="Arial Black" pitchFamily="-106" charset="0"/>
                <a:cs typeface="Arial Black" pitchFamily="-106" charset="0"/>
              </a:rPr>
              <a:t>Das ET...</a:t>
            </a:r>
            <a:br>
              <a:rPr lang="de-DE">
                <a:solidFill>
                  <a:srgbClr val="000000"/>
                </a:solidFill>
                <a:latin typeface="Arial Black" pitchFamily="-106" charset="0"/>
                <a:ea typeface="Arial Black" pitchFamily="-106" charset="0"/>
                <a:cs typeface="Arial Black" pitchFamily="-106" charset="0"/>
              </a:rPr>
            </a:br>
            <a:endParaRPr lang="de-DE">
              <a:ea typeface="ＭＳ Ｐゴシック" pitchFamily="-106" charset="-128"/>
              <a:cs typeface="ＭＳ Ｐゴシック" pitchFamily="-106" charset="-128"/>
            </a:endParaRPr>
          </a:p>
        </p:txBody>
      </p:sp>
      <p:sp>
        <p:nvSpPr>
          <p:cNvPr id="3" name="Inhaltsplatzhalter 2"/>
          <p:cNvSpPr>
            <a:spLocks noGrp="1"/>
          </p:cNvSpPr>
          <p:nvPr>
            <p:ph idx="1"/>
          </p:nvPr>
        </p:nvSpPr>
        <p:spPr>
          <a:xfrm>
            <a:off x="1291737" y="1967154"/>
            <a:ext cx="6560525" cy="2923692"/>
          </a:xfrm>
        </p:spPr>
        <p:txBody>
          <a:bodyPr>
            <a:normAutofit fontScale="92500" lnSpcReduction="20000"/>
          </a:bodyPr>
          <a:lstStyle/>
          <a:p>
            <a:pPr defTabSz="1023938">
              <a:buFontTx/>
              <a:buChar char="-"/>
              <a:defRPr/>
            </a:pPr>
            <a:r>
              <a:rPr lang="de-CH" dirty="0">
                <a:latin typeface="Tahoma" charset="0"/>
                <a:ea typeface="Times New Roman" charset="0"/>
                <a:cs typeface="Times New Roman" charset="0"/>
              </a:rPr>
              <a:t>Früher Patientenkontakt</a:t>
            </a:r>
          </a:p>
          <a:p>
            <a:pPr defTabSz="1023938">
              <a:buFontTx/>
              <a:buChar char="-"/>
              <a:defRPr/>
            </a:pPr>
            <a:endParaRPr lang="de-CH" dirty="0">
              <a:latin typeface="Tahoma" charset="0"/>
              <a:ea typeface="Times New Roman" charset="0"/>
              <a:cs typeface="Times New Roman" charset="0"/>
            </a:endParaRPr>
          </a:p>
          <a:p>
            <a:pPr defTabSz="1023938">
              <a:buFontTx/>
              <a:buChar char="-"/>
              <a:defRPr/>
            </a:pPr>
            <a:r>
              <a:rPr lang="de-CH" dirty="0">
                <a:latin typeface="Tahoma" charset="0"/>
                <a:ea typeface="Times New Roman" charset="0"/>
                <a:cs typeface="Times New Roman" charset="0"/>
              </a:rPr>
              <a:t>Üben von Anamnese und Untersuchungstechniken</a:t>
            </a:r>
          </a:p>
          <a:p>
            <a:pPr defTabSz="1023938">
              <a:buFontTx/>
              <a:buChar char="-"/>
              <a:defRPr/>
            </a:pPr>
            <a:endParaRPr lang="de-CH" dirty="0">
              <a:latin typeface="Tahoma" charset="0"/>
              <a:ea typeface="Times New Roman" charset="0"/>
              <a:cs typeface="Times New Roman" charset="0"/>
            </a:endParaRPr>
          </a:p>
          <a:p>
            <a:pPr defTabSz="1023938">
              <a:buFontTx/>
              <a:buChar char="-"/>
              <a:defRPr/>
            </a:pPr>
            <a:r>
              <a:rPr lang="de-CH" dirty="0">
                <a:latin typeface="Tahoma" charset="0"/>
                <a:ea typeface="Times New Roman" charset="0"/>
                <a:cs typeface="Times New Roman" charset="0"/>
              </a:rPr>
              <a:t>Erleben von Langzeitverläufen</a:t>
            </a:r>
            <a:endParaRPr lang="de-DE" dirty="0">
              <a:latin typeface="Tahoma" charset="0"/>
              <a:ea typeface="Times New Roman" charset="0"/>
              <a:cs typeface="Times New Roman" charset="0"/>
            </a:endParaRPr>
          </a:p>
          <a:p>
            <a:pPr defTabSz="1023938">
              <a:defRPr/>
            </a:pPr>
            <a:endParaRPr lang="de-CH" b="1" dirty="0">
              <a:latin typeface="Tahoma" charset="0"/>
              <a:ea typeface="Times New Roman" charset="0"/>
              <a:cs typeface="Times New Roman" charset="0"/>
            </a:endParaRPr>
          </a:p>
          <a:p>
            <a:pPr defTabSz="1023938">
              <a:buFontTx/>
              <a:buChar char="-"/>
              <a:defRPr/>
            </a:pPr>
            <a:endParaRPr lang="de-DE" dirty="0"/>
          </a:p>
        </p:txBody>
      </p:sp>
      <p:sp>
        <p:nvSpPr>
          <p:cNvPr id="6148" name="Fußzeilenplatzhalter 3"/>
          <p:cNvSpPr>
            <a:spLocks noGrp="1"/>
          </p:cNvSpPr>
          <p:nvPr>
            <p:ph type="ftr" sz="quarter" idx="10"/>
          </p:nvPr>
        </p:nvSpPr>
        <p:spPr/>
        <p:txBody>
          <a:bodyPr/>
          <a:lstStyle/>
          <a:p>
            <a:pPr fontAlgn="base">
              <a:spcBef>
                <a:spcPct val="0"/>
              </a:spcBef>
              <a:spcAft>
                <a:spcPct val="0"/>
              </a:spcAft>
              <a:defRPr/>
            </a:pPr>
            <a:r>
              <a:rPr lang="de-CH">
                <a:ea typeface="ＭＳ Ｐゴシック" charset="-128"/>
                <a:cs typeface="ＭＳ Ｐゴシック" charset="-128"/>
              </a:rPr>
              <a:t>Institut für Hausarztmedizin IHAMB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a:t>Wie finde ich eine ET Tutorin?</a:t>
            </a:r>
          </a:p>
        </p:txBody>
      </p:sp>
      <p:sp>
        <p:nvSpPr>
          <p:cNvPr id="4" name="Fußzeilenplatzhalter 3"/>
          <p:cNvSpPr>
            <a:spLocks noGrp="1"/>
          </p:cNvSpPr>
          <p:nvPr>
            <p:ph type="ftr" sz="quarter" idx="10"/>
          </p:nvPr>
        </p:nvSpPr>
        <p:spPr/>
        <p:txBody>
          <a:bodyPr/>
          <a:lstStyle/>
          <a:p>
            <a:pPr>
              <a:defRPr/>
            </a:pPr>
            <a:r>
              <a:rPr lang="de-CH"/>
              <a:t>Institut für Hausarztmedizin IHAMB</a:t>
            </a:r>
          </a:p>
        </p:txBody>
      </p:sp>
      <p:sp>
        <p:nvSpPr>
          <p:cNvPr id="5" name="Inhaltsplatzhalter 4"/>
          <p:cNvSpPr>
            <a:spLocks noGrp="1"/>
          </p:cNvSpPr>
          <p:nvPr>
            <p:ph idx="1"/>
          </p:nvPr>
        </p:nvSpPr>
        <p:spPr>
          <a:xfrm>
            <a:off x="457200" y="2485697"/>
            <a:ext cx="8229600" cy="1476703"/>
          </a:xfrm>
        </p:spPr>
        <p:txBody>
          <a:bodyPr/>
          <a:lstStyle/>
          <a:p>
            <a:pPr marL="514350" indent="-514350" algn="ctr">
              <a:buFont typeface="+mj-lt"/>
              <a:buAutoNum type="arabicPeriod"/>
            </a:pPr>
            <a:r>
              <a:rPr lang="de-DE" dirty="0"/>
              <a:t>Sie suchen sich selbst eine Tutorin</a:t>
            </a:r>
          </a:p>
        </p:txBody>
      </p:sp>
      <p:sp>
        <p:nvSpPr>
          <p:cNvPr id="6" name="Textfeld 3">
            <a:extLst>
              <a:ext uri="{FF2B5EF4-FFF2-40B4-BE49-F238E27FC236}">
                <a16:creationId xmlns:a16="http://schemas.microsoft.com/office/drawing/2014/main" id="{4C057A95-1C3E-E842-BEB6-FCEF48A40703}"/>
              </a:ext>
            </a:extLst>
          </p:cNvPr>
          <p:cNvSpPr txBox="1">
            <a:spLocks noChangeArrowheads="1"/>
          </p:cNvSpPr>
          <p:nvPr/>
        </p:nvSpPr>
        <p:spPr bwMode="auto">
          <a:xfrm>
            <a:off x="1981200" y="6429375"/>
            <a:ext cx="4746749" cy="276999"/>
          </a:xfrm>
          <a:prstGeom prst="rect">
            <a:avLst/>
          </a:prstGeom>
          <a:noFill/>
          <a:ln w="9525">
            <a:noFill/>
            <a:miter lim="800000"/>
            <a:headEnd/>
            <a:tailEnd/>
          </a:ln>
        </p:spPr>
        <p:txBody>
          <a:bodyPr wrap="none">
            <a:prstTxWarp prst="textNoShape">
              <a:avLst/>
            </a:prstTxWarp>
            <a:spAutoFit/>
          </a:bodyPr>
          <a:lstStyle/>
          <a:p>
            <a:pPr defTabSz="914400" eaLnBrk="0" hangingPunct="0"/>
            <a:r>
              <a:rPr lang="de-DE" sz="1200" dirty="0">
                <a:solidFill>
                  <a:srgbClr val="000000"/>
                </a:solidFill>
                <a:latin typeface="Calibri Light" panose="020F0302020204030204" pitchFamily="34" charset="0"/>
              </a:rPr>
              <a:t>Stellvertretend für beide Geschlechter wird die weibliche Form verwendet</a:t>
            </a:r>
          </a:p>
        </p:txBody>
      </p:sp>
    </p:spTree>
  </p:cSld>
  <p:clrMapOvr>
    <a:masterClrMapping/>
  </p:clrMapOvr>
</p:sld>
</file>

<file path=ppt/theme/theme1.xml><?xml version="1.0" encoding="utf-8"?>
<a:theme xmlns:a="http://schemas.openxmlformats.org/drawingml/2006/main" name="Folienmaster1">
  <a:themeElements>
    <a:clrScheme name="Folienmast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nmaster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18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1800" b="0" i="0" u="none" strike="noStrike" cap="none" normalizeH="0" baseline="0">
            <a:ln>
              <a:noFill/>
            </a:ln>
            <a:solidFill>
              <a:schemeClr val="tx1"/>
            </a:solidFill>
            <a:effectLst/>
            <a:latin typeface="Arial" pitchFamily="-65" charset="0"/>
          </a:defRPr>
        </a:defPPr>
      </a:lstStyle>
    </a:lnDef>
  </a:objectDefaults>
  <a:extraClrSchemeLst>
    <a:extraClrScheme>
      <a:clrScheme name="Folienmaster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nmaster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nmaster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nmaster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nmaster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nmaster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nmaster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nmaster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nmaster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nmaster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nmaster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nmaster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1494</Words>
  <Application>Microsoft Office PowerPoint</Application>
  <PresentationFormat>Bildschirmpräsentation (4:3)</PresentationFormat>
  <Paragraphs>228</Paragraphs>
  <Slides>26</Slides>
  <Notes>0</Notes>
  <HiddenSlides>3</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0</vt:i4>
      </vt:variant>
      <vt:variant>
        <vt:lpstr>Folientitel</vt:lpstr>
      </vt:variant>
      <vt:variant>
        <vt:i4>26</vt:i4>
      </vt:variant>
    </vt:vector>
  </HeadingPairs>
  <TitlesOfParts>
    <vt:vector size="36" baseType="lpstr">
      <vt:lpstr>ＭＳ Ｐゴシック</vt:lpstr>
      <vt:lpstr>Arial</vt:lpstr>
      <vt:lpstr>Arial Black</vt:lpstr>
      <vt:lpstr>Calibri</vt:lpstr>
      <vt:lpstr>Calibri Light</vt:lpstr>
      <vt:lpstr>Tahoma</vt:lpstr>
      <vt:lpstr>Times New Roman</vt:lpstr>
      <vt:lpstr>Verdana</vt:lpstr>
      <vt:lpstr>Wingdings</vt:lpstr>
      <vt:lpstr>Folienmaster1</vt:lpstr>
      <vt:lpstr>KURZ-INFO  Anmelde-Modalitäten für das EINZELTUTORIAT 23/24</vt:lpstr>
      <vt:lpstr>PowerPoint-Präsentation</vt:lpstr>
      <vt:lpstr>PowerPoint-Präsentation</vt:lpstr>
      <vt:lpstr>PowerPoint-Präsentation</vt:lpstr>
      <vt:lpstr>PowerPoint-Präsentation</vt:lpstr>
      <vt:lpstr>PowerPoint-Präsentation</vt:lpstr>
      <vt:lpstr>Geographische Verteilung der Praxen</vt:lpstr>
      <vt:lpstr>Das ET... </vt:lpstr>
      <vt:lpstr>Wie finde ich eine ET Tutorin?</vt:lpstr>
      <vt:lpstr>PowerPoint-Präsentation</vt:lpstr>
      <vt:lpstr>PowerPoint-Präsentation</vt:lpstr>
      <vt:lpstr>PowerPoint-Präsentation</vt:lpstr>
      <vt:lpstr>Wie finde ich einen ET Tutorin?</vt:lpstr>
      <vt:lpstr>PowerPoint-Präsentation</vt:lpstr>
      <vt:lpstr>Online Anmeldeformular</vt:lpstr>
      <vt:lpstr>Praxisadresse über OLAT</vt:lpstr>
      <vt:lpstr>Praxisadresse über OLAT – wann werden die Listen aufgeschaltet???</vt:lpstr>
      <vt:lpstr>Das Formular</vt:lpstr>
      <vt:lpstr>Anmelde-Regeln</vt:lpstr>
      <vt:lpstr>PowerPoint-Präsentation</vt:lpstr>
      <vt:lpstr>Mail einer Studentin vom ET in Rudolfstetten</vt:lpstr>
      <vt:lpstr>PowerPoint-Präsentation</vt:lpstr>
      <vt:lpstr>Kostenbeitrag für Wohnkosten Block ET</vt:lpstr>
      <vt:lpstr>PowerPoint-Präsentation</vt:lpstr>
      <vt:lpstr>Essentials ET Einführung</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 Veranstaltung zum EINZELTUTORIAT</dc:title>
  <dc:creator>Silvana Romerio Bläuer</dc:creator>
  <cp:lastModifiedBy>Carolin Thoma</cp:lastModifiedBy>
  <cp:revision>45</cp:revision>
  <dcterms:created xsi:type="dcterms:W3CDTF">2014-04-08T08:21:13Z</dcterms:created>
  <dcterms:modified xsi:type="dcterms:W3CDTF">2023-03-23T12:34:41Z</dcterms:modified>
</cp:coreProperties>
</file>