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7" r:id="rId2"/>
    <p:sldId id="267" r:id="rId3"/>
    <p:sldId id="283" r:id="rId4"/>
    <p:sldId id="288" r:id="rId5"/>
    <p:sldId id="282" r:id="rId6"/>
    <p:sldId id="289" r:id="rId7"/>
    <p:sldId id="294" r:id="rId8"/>
    <p:sldId id="276" r:id="rId9"/>
    <p:sldId id="291" r:id="rId10"/>
    <p:sldId id="293" r:id="rId11"/>
    <p:sldId id="268" r:id="rId12"/>
    <p:sldId id="292" r:id="rId13"/>
    <p:sldId id="279" r:id="rId14"/>
    <p:sldId id="287" r:id="rId15"/>
    <p:sldId id="286" r:id="rId16"/>
    <p:sldId id="259" r:id="rId17"/>
    <p:sldId id="290" r:id="rId18"/>
    <p:sldId id="280" r:id="rId19"/>
    <p:sldId id="272" r:id="rId20"/>
    <p:sldId id="275" r:id="rId21"/>
    <p:sldId id="285" r:id="rId22"/>
    <p:sldId id="271" r:id="rId23"/>
    <p:sldId id="270" r:id="rId2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9"/>
    <p:restoredTop sz="94436"/>
  </p:normalViewPr>
  <p:slideViewPr>
    <p:cSldViewPr snapToGrid="0" snapToObjects="1" showGuides="1">
      <p:cViewPr varScale="1">
        <p:scale>
          <a:sx n="94" d="100"/>
          <a:sy n="94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 i="0"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dirty="0"/>
              <a:t>Institut für Hausarztmedizin IHAMB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792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endParaRPr lang="de-DE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7924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fld id="{EBD7A698-7E94-3345-898A-F83A77FAB43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3968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626225"/>
            <a:ext cx="2895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e-CH" dirty="0"/>
              <a:t>Institut für Hausarztmedizin IHAMB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1341438"/>
            <a:ext cx="8785225" cy="144462"/>
          </a:xfrm>
          <a:prstGeom prst="rect">
            <a:avLst/>
          </a:prstGeom>
          <a:gradFill rotWithShape="1">
            <a:gsLst>
              <a:gs pos="0">
                <a:srgbClr val="4E8FE0"/>
              </a:gs>
              <a:gs pos="100000">
                <a:srgbClr val="4E8FE0">
                  <a:gamma/>
                  <a:tint val="0"/>
                  <a:invGamma/>
                </a:srgbClr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de-DE" b="0" i="0" dirty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076" name="Picture 6" descr="Logo U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165850"/>
            <a:ext cx="414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 idx="4294967295"/>
          </p:nvPr>
        </p:nvSpPr>
        <p:spPr bwMode="auto">
          <a:xfrm>
            <a:off x="793531" y="2194034"/>
            <a:ext cx="7772400" cy="28640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KURZ-INFO </a:t>
            </a:r>
            <a:b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Anmelde-Modalitäten</a:t>
            </a:r>
            <a:b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</a:br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für das</a:t>
            </a:r>
            <a:b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</a:br>
            <a:r>
              <a:rPr lang="de-DE" sz="4000" b="1" dirty="0" err="1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Einzeltutoriat</a:t>
            </a:r>
            <a:r>
              <a:rPr lang="de-DE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 </a:t>
            </a:r>
            <a:r>
              <a:rPr lang="de-CH" sz="4000" b="1" dirty="0"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25/26</a:t>
            </a:r>
            <a:endParaRPr lang="de-DE" sz="4000" b="1" dirty="0">
              <a:latin typeface="Calibri" panose="020F0502020204030204" pitchFamily="34" charset="0"/>
              <a:ea typeface="ＭＳ Ｐゴシック" pitchFamily="-106" charset="-128"/>
              <a:cs typeface="Calibri" panose="020F0502020204030204" pitchFamily="34" charset="0"/>
            </a:endParaRPr>
          </a:p>
        </p:txBody>
      </p:sp>
      <p:sp>
        <p:nvSpPr>
          <p:cNvPr id="5123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658006" y="5339255"/>
            <a:ext cx="6400800" cy="1156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dirty="0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 Silvana Romerio </a:t>
            </a:r>
            <a:r>
              <a:rPr lang="de-DE" dirty="0" err="1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Bläuer</a:t>
            </a:r>
            <a:endParaRPr lang="de-DE" dirty="0">
              <a:latin typeface="Calibri Light" panose="020F0302020204030204" pitchFamily="34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eaLnBrk="1" hangingPunct="1"/>
            <a:r>
              <a:rPr lang="de-DE" dirty="0" err="1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Uniham</a:t>
            </a:r>
            <a:r>
              <a:rPr lang="de-DE" dirty="0">
                <a:latin typeface="Calibri Light" panose="020F0302020204030204" pitchFamily="34" charset="0"/>
                <a:ea typeface="ＭＳ Ｐゴシック" pitchFamily="-106" charset="-128"/>
                <a:cs typeface="ＭＳ Ｐゴシック" pitchFamily="-106" charset="-128"/>
              </a:rPr>
              <a:t>-BB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FB3A9E-AF5B-0413-C5A0-D94A7333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8" y="203089"/>
            <a:ext cx="2946355" cy="1850369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</a:gradFill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61710" y="1983290"/>
            <a:ext cx="8620580" cy="2743789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Entschädigung der Tutorinnen mit Fortbildungspunkten (SGAIM 20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Credits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, SGP 10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Credits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)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Finanzielle Entschädigung (6’000.- Semester ET, 5‘000.- Block ET)</a:t>
            </a:r>
            <a:endParaRPr lang="de-DE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336011" y="368932"/>
            <a:ext cx="7980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hangingPunct="0"/>
            <a:r>
              <a:rPr lang="de-DE" sz="4000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Wenn Sie Ihre Tutorin selber suchen: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DB842F-76E4-AC7C-852C-221FFD1E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ea typeface="ＭＳ Ｐゴシック" charset="-128"/>
                <a:cs typeface="ＭＳ Ｐゴシック" charset="-128"/>
              </a:rPr>
              <a:t>Institut für Hausarztmedizin IHAMB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2135915" y="2174526"/>
            <a:ext cx="4757537" cy="42936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80778" y="2136807"/>
            <a:ext cx="219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 Light" panose="020F0302020204030204" pitchFamily="34" charset="0"/>
              </a:rPr>
              <a:t>Selber Tutorin suchen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2383971" y="3505200"/>
            <a:ext cx="3374572" cy="2394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547238" y="5469998"/>
            <a:ext cx="868681" cy="354891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0B1211-8E56-F9D4-1DC5-E1245629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EB967E-B3C2-38BB-7BBC-1B19F23A9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67" y="76200"/>
            <a:ext cx="48462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377966"/>
            <a:ext cx="8229600" cy="2877207"/>
          </a:xfrm>
        </p:spPr>
        <p:txBody>
          <a:bodyPr/>
          <a:lstStyle/>
          <a:p>
            <a:pPr marL="0" indent="0" algn="ctr"/>
            <a:endParaRPr lang="de-DE" dirty="0"/>
          </a:p>
          <a:p>
            <a:pPr marL="514350" indent="-514350" algn="ctr">
              <a:buFont typeface="+mj-lt"/>
              <a:buAutoNum type="arabicPeriod" startAt="2"/>
            </a:pPr>
            <a:r>
              <a:rPr lang="de-DE" dirty="0"/>
              <a:t>Zuteilung über </a:t>
            </a:r>
            <a:r>
              <a:rPr lang="de-DE" dirty="0" err="1"/>
              <a:t>medbas.ch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Wie finde ich einen ET Tutorin?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C6658EC3-D65D-A447-8DA1-21BBB1F6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A7C559-5278-9B82-D78F-4425A5D5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ea typeface="ＭＳ Ｐゴシック" charset="-128"/>
                <a:cs typeface="ＭＳ Ｐゴシック" charset="-128"/>
              </a:rPr>
              <a:t>Institut für Hausarztmedizin IHAMB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726018" y="3757755"/>
            <a:ext cx="225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 Light" panose="020F0302020204030204" pitchFamily="34" charset="0"/>
              </a:rPr>
              <a:t>Wir stellen Tutorinnen</a:t>
            </a:r>
          </a:p>
          <a:p>
            <a:r>
              <a:rPr lang="de-DE" dirty="0">
                <a:latin typeface="Calibri Light" panose="020F0302020204030204" pitchFamily="34" charset="0"/>
              </a:rPr>
              <a:t>zur Verfügung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2293495" y="2278505"/>
            <a:ext cx="4287187" cy="10563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742967" y="3701966"/>
            <a:ext cx="4572677" cy="7579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249208" y="5171074"/>
            <a:ext cx="838200" cy="3707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D8C700-6031-BD83-555A-EF57F2268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5666F40-D8C2-EA2B-ECA7-FF8930A7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67" y="-138113"/>
            <a:ext cx="4846211" cy="6858000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B397C911-1428-8D84-60B5-7523FE76FAA4}"/>
              </a:ext>
            </a:extLst>
          </p:cNvPr>
          <p:cNvSpPr/>
          <p:nvPr/>
        </p:nvSpPr>
        <p:spPr bwMode="auto">
          <a:xfrm>
            <a:off x="562708" y="4321306"/>
            <a:ext cx="858129" cy="8278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2008"/>
            <a:ext cx="8229600" cy="4087156"/>
          </a:xfrm>
        </p:spPr>
        <p:txBody>
          <a:bodyPr/>
          <a:lstStyle/>
          <a:p>
            <a:pPr algn="ctr"/>
            <a:endParaRPr lang="de-DE" dirty="0"/>
          </a:p>
          <a:p>
            <a:pPr algn="ctr"/>
            <a:r>
              <a:rPr lang="de-DE" dirty="0"/>
              <a:t>Entweder über </a:t>
            </a:r>
            <a:r>
              <a:rPr lang="de-DE" dirty="0" err="1"/>
              <a:t>medbas.ch</a:t>
            </a:r>
            <a:endParaRPr lang="de-DE" dirty="0"/>
          </a:p>
          <a:p>
            <a:pPr algn="ctr"/>
            <a:r>
              <a:rPr lang="de-DE" dirty="0"/>
              <a:t>oder </a:t>
            </a:r>
          </a:p>
          <a:p>
            <a:pPr algn="ctr"/>
            <a:r>
              <a:rPr lang="de-DE" dirty="0"/>
              <a:t>Homepage </a:t>
            </a:r>
            <a:r>
              <a:rPr lang="de-DE" dirty="0" err="1"/>
              <a:t>Uniham</a:t>
            </a:r>
            <a:r>
              <a:rPr lang="de-DE" dirty="0"/>
              <a:t>-BB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www.ihamb.unibas.ch</a:t>
            </a:r>
            <a:r>
              <a:rPr lang="de-DE" dirty="0"/>
              <a:t>)</a:t>
            </a: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Anmeldeformular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82B4D182-CD73-2844-92BB-4C61D1A9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A03F7E-27BF-6998-3B99-7900A195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Praxisadresse über OLAT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744189" y="2380786"/>
            <a:ext cx="7195479" cy="228042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/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Falls es 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zu viele Anmeldungen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für das eine oder andere ET gibt, wird nach 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Zufallsprinzip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 umverteilt.</a:t>
            </a:r>
          </a:p>
          <a:p>
            <a:pPr marL="0" indent="0" algn="ctr"/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97F66A-9092-294F-8060-B22230DD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F8F955-07F5-2F1F-D00A-5898B5D6A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de-DE" dirty="0"/>
              <a:t>Praxisadresse über </a:t>
            </a:r>
            <a:r>
              <a:rPr lang="de-DE" dirty="0" err="1"/>
              <a:t>medbas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wann werden die Listen aufgeschaltet???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3693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de-DE" sz="2800" b="1" dirty="0">
                <a:ea typeface="ＭＳ Ｐゴシック" pitchFamily="-106" charset="-128"/>
                <a:cs typeface="ＭＳ Ｐゴシック" pitchFamily="-106" charset="-128"/>
              </a:rPr>
              <a:t>Semester ET</a:t>
            </a:r>
          </a:p>
          <a:p>
            <a:pPr marL="857250" lvl="1" indent="-457200">
              <a:buFont typeface="Arial" charset="0"/>
              <a:buChar char="•"/>
            </a:pPr>
            <a:r>
              <a:rPr lang="de-CH" dirty="0"/>
              <a:t>14.-30.5.25 </a:t>
            </a:r>
            <a:r>
              <a:rPr lang="de-CH" dirty="0" err="1"/>
              <a:t>medbas</a:t>
            </a:r>
            <a:r>
              <a:rPr lang="de-DE" sz="2400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offen für Semester ET Liste</a:t>
            </a:r>
          </a:p>
          <a:p>
            <a:pPr marL="857250" lvl="1" indent="-457200">
              <a:buFont typeface="Arial" charset="0"/>
              <a:buChar char="•"/>
            </a:pPr>
            <a:r>
              <a:rPr lang="de-CH" dirty="0">
                <a:solidFill>
                  <a:srgbClr val="FF0000"/>
                </a:solidFill>
              </a:rPr>
              <a:t>13.6.25</a:t>
            </a:r>
            <a:r>
              <a:rPr lang="de-DE" b="1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 Deadline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Abgabe Bestätigungstalon</a:t>
            </a:r>
          </a:p>
          <a:p>
            <a:pPr marL="0" indent="0"/>
            <a:endParaRPr lang="de-DE" sz="24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0" indent="0"/>
            <a:r>
              <a:rPr lang="de-DE" sz="2800" b="1" dirty="0">
                <a:ea typeface="ＭＳ Ｐゴシック" pitchFamily="-106" charset="-128"/>
                <a:cs typeface="ＭＳ Ｐゴシック" pitchFamily="-106" charset="-128"/>
              </a:rPr>
              <a:t>Block ET</a:t>
            </a:r>
          </a:p>
          <a:p>
            <a:pPr marL="914400" lvl="1" indent="-514350">
              <a:buFont typeface="Arial" charset="0"/>
              <a:buChar char="•"/>
            </a:pPr>
            <a:r>
              <a:rPr lang="de-CH" dirty="0"/>
              <a:t>18.-30.6.25 </a:t>
            </a:r>
            <a:r>
              <a:rPr lang="de-DE" b="1" dirty="0" err="1">
                <a:ea typeface="ＭＳ Ｐゴシック" pitchFamily="-106" charset="-128"/>
                <a:cs typeface="ＭＳ Ｐゴシック" pitchFamily="-106" charset="-128"/>
              </a:rPr>
              <a:t>medbas</a:t>
            </a:r>
            <a:r>
              <a:rPr lang="de-DE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offen für Block ET Liste</a:t>
            </a:r>
          </a:p>
          <a:p>
            <a:pPr marL="914400" lvl="1" indent="-514350">
              <a:buFont typeface="Arial" charset="0"/>
              <a:buChar char="•"/>
            </a:pPr>
            <a:r>
              <a:rPr lang="de-DE" b="1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14.7.25 Deadline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Abgabe Bestätigungstalon</a:t>
            </a:r>
          </a:p>
          <a:p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446912-20B5-044D-9CD2-91332342A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1BA314-84E5-B125-FE84-977D2695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xfrm>
            <a:off x="-1595970" y="309536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Formular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2577662"/>
            <a:ext cx="3557752" cy="253036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endParaRPr lang="de-DE" sz="8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ALLE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füllen das Anmeldeformular aus!!!!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915B50-8A7D-DD49-F275-6A54854A9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A43746-0291-4A52-8BFD-531A8BFF0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52" y="11684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29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Anmelde-Regeln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3693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endParaRPr lang="de-DE" sz="8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Wer selbst eine Tutorin gefunden hat, sucht sich KEINEN 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über </a:t>
            </a:r>
            <a:r>
              <a:rPr lang="de-CH" dirty="0" err="1">
                <a:ea typeface="ＭＳ Ｐゴシック" pitchFamily="-106" charset="-128"/>
                <a:cs typeface="ＭＳ Ｐゴシック" pitchFamily="-106" charset="-128"/>
              </a:rPr>
              <a:t>medbas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4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dirty="0" err="1">
                <a:ea typeface="ＭＳ Ｐゴシック" pitchFamily="-106" charset="-128"/>
                <a:cs typeface="ＭＳ Ｐゴシック" pitchFamily="-106" charset="-128"/>
              </a:rPr>
              <a:t>Jede:r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de-CH" dirty="0" err="1">
                <a:ea typeface="ＭＳ Ｐゴシック" pitchFamily="-106" charset="-128"/>
                <a:cs typeface="ＭＳ Ｐゴシック" pitchFamily="-106" charset="-128"/>
              </a:rPr>
              <a:t>Student:in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 meldet sich nur bei EINER/EINEM Tutorin/Tutor an!!!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14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06C9EE-C4F3-1947-8EF0-4EED023B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D5F700-B55D-DFC3-A550-4635C0B6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38308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ALLE 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Anmeldung müssen bis </a:t>
            </a:r>
          </a:p>
          <a:p>
            <a:pPr algn="ctr"/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spätestens </a:t>
            </a:r>
            <a:r>
              <a:rPr lang="de-DE" b="1" i="1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25.4.25</a:t>
            </a:r>
          </a:p>
          <a:p>
            <a:pPr algn="ctr"/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per mail: </a:t>
            </a:r>
            <a:r>
              <a:rPr lang="de-DE" dirty="0" err="1">
                <a:ea typeface="ＭＳ Ｐゴシック" pitchFamily="-106" charset="-128"/>
                <a:cs typeface="ＭＳ Ｐゴシック" pitchFamily="-106" charset="-128"/>
              </a:rPr>
              <a:t>info-unihambb@unibas.ch</a:t>
            </a: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0D496918-3E39-7442-A064-495C6EAA2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EA0945-6361-7B4C-0140-D3B8E167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72669" y="1716812"/>
            <a:ext cx="8324490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ea typeface="ＭＳ Ｐゴシック" pitchFamily="-102" charset="-128"/>
                <a:cs typeface="ＭＳ Ｐゴシック" pitchFamily="-102" charset="-128"/>
              </a:rPr>
              <a:t>Wird in einer Hausarzt- oder Kinderarzt-praxis absolviert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15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ea typeface="ＭＳ Ｐゴシック" pitchFamily="-102" charset="-128"/>
                <a:cs typeface="ＭＳ Ｐゴシック" pitchFamily="-102" charset="-128"/>
              </a:rPr>
              <a:t>ist obligatorisch </a:t>
            </a:r>
            <a:r>
              <a:rPr lang="de-DE" sz="3600" b="1" dirty="0">
                <a:ea typeface="ＭＳ Ｐゴシック" pitchFamily="-102" charset="-128"/>
                <a:cs typeface="ＭＳ Ｐゴシック" pitchFamily="-102" charset="-128"/>
              </a:rPr>
              <a:t>während des 1. MA</a:t>
            </a: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15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71500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ea typeface="ＭＳ Ｐゴシック" pitchFamily="-102" charset="-128"/>
                <a:cs typeface="ＭＳ Ｐゴシック" pitchFamily="-102" charset="-128"/>
              </a:rPr>
              <a:t>Welche Formen gibt es?</a:t>
            </a:r>
          </a:p>
          <a:p>
            <a:pPr marL="971550" lvl="1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ea typeface="ＭＳ Ｐゴシック" pitchFamily="-102" charset="-128"/>
                <a:cs typeface="ＭＳ Ｐゴシック" pitchFamily="-102" charset="-128"/>
              </a:rPr>
              <a:t>Semester ET</a:t>
            </a:r>
          </a:p>
          <a:p>
            <a:pPr marL="971550" lvl="1" indent="-5715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ea typeface="ＭＳ Ｐゴシック" pitchFamily="-102" charset="-128"/>
                <a:cs typeface="ＭＳ Ｐゴシック" pitchFamily="-102" charset="-128"/>
              </a:rPr>
              <a:t>Block ET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3257550" y="381000"/>
            <a:ext cx="1951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ET...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211782B-E446-4F69-9AB8-6E00ABA3E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pic>
        <p:nvPicPr>
          <p:cNvPr id="6" name="Inhaltsplatzhalter 5" descr="Reiskos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409" y="487244"/>
            <a:ext cx="7505337" cy="6138981"/>
          </a:xfrm>
        </p:spPr>
      </p:pic>
      <p:sp>
        <p:nvSpPr>
          <p:cNvPr id="8" name="Rechteck 7"/>
          <p:cNvSpPr/>
          <p:nvPr/>
        </p:nvSpPr>
        <p:spPr bwMode="auto">
          <a:xfrm>
            <a:off x="5051876" y="2561245"/>
            <a:ext cx="2422746" cy="170750"/>
          </a:xfrm>
          <a:prstGeom prst="rect">
            <a:avLst/>
          </a:prstGeom>
          <a:solidFill>
            <a:srgbClr val="FFFF0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520328" y="3133765"/>
            <a:ext cx="6251336" cy="17075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082422" y="3881645"/>
            <a:ext cx="6739309" cy="17075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082422" y="4065980"/>
            <a:ext cx="4423293" cy="170750"/>
          </a:xfrm>
          <a:prstGeom prst="rect">
            <a:avLst/>
          </a:prstGeom>
          <a:solidFill>
            <a:srgbClr val="FFFF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530788-49A7-5331-9A23-3D498D5A4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978024"/>
            <a:ext cx="8229600" cy="40363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Anforderungen:</a:t>
            </a:r>
          </a:p>
          <a:p>
            <a:pPr marL="685800" lvl="1">
              <a:buFont typeface="Arial" charset="0"/>
              <a:buChar char="•"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Anfahrtsweg mit den </a:t>
            </a: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ÖV &gt; 1.5 Stunde</a:t>
            </a:r>
          </a:p>
          <a:p>
            <a:pPr marL="685800" lvl="1">
              <a:buFont typeface="Arial" charset="0"/>
              <a:buChar char="•"/>
            </a:pP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Nachweis eines Belegs</a:t>
            </a:r>
          </a:p>
          <a:p>
            <a:pPr marL="685800" lvl="1">
              <a:buFont typeface="Arial" charset="0"/>
              <a:buChar char="•"/>
            </a:pPr>
            <a:r>
              <a:rPr lang="de-CH" dirty="0">
                <a:ea typeface="ＭＳ Ｐゴシック" pitchFamily="-106" charset="-128"/>
                <a:cs typeface="ＭＳ Ｐゴシック" pitchFamily="-106" charset="-128"/>
              </a:rPr>
              <a:t>Max. 500.- Fr</a:t>
            </a:r>
          </a:p>
          <a:p>
            <a:pPr marL="685800" lvl="1">
              <a:buFont typeface="Arial" charset="0"/>
              <a:buChar char="•"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00050" lvl="1" indent="0">
              <a:buNone/>
            </a:pPr>
            <a:endParaRPr lang="de-DE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00050" lvl="1" indent="0">
              <a:buNone/>
            </a:pP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Übernahme durch das </a:t>
            </a:r>
            <a:r>
              <a:rPr lang="de-DE" dirty="0" err="1">
                <a:ea typeface="ＭＳ Ｐゴシック" pitchFamily="-106" charset="-128"/>
                <a:cs typeface="ＭＳ Ｐゴシック" pitchFamily="-106" charset="-128"/>
              </a:rPr>
              <a:t>Uniham</a:t>
            </a:r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-BB</a:t>
            </a:r>
            <a:endParaRPr lang="de-CH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13314" name="Titel 1"/>
          <p:cNvSpPr>
            <a:spLocks noGrp="1"/>
          </p:cNvSpPr>
          <p:nvPr>
            <p:ph type="title"/>
          </p:nvPr>
        </p:nvSpPr>
        <p:spPr bwMode="auto">
          <a:xfrm>
            <a:off x="457200" y="366600"/>
            <a:ext cx="8229600" cy="7818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ea typeface="ＭＳ Ｐゴシック" pitchFamily="-106" charset="-128"/>
                <a:cs typeface="ＭＳ Ｐゴシック" pitchFamily="-106" charset="-128"/>
              </a:rPr>
              <a:t>Kostenbeitrag für Wohnkosten Block ET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3A87457F-B7BD-1E47-B3F9-9CB28FDB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270A0D-D0BF-EFF9-DA22-AA9FF06C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906588"/>
            <a:ext cx="8229600" cy="218050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4000" dirty="0">
                <a:ea typeface="ＭＳ Ｐゴシック" pitchFamily="-106" charset="-128"/>
                <a:cs typeface="ＭＳ Ｐゴシック" pitchFamily="-106" charset="-128"/>
              </a:rPr>
              <a:t>!!!Obligatorisch!!!</a:t>
            </a:r>
          </a:p>
          <a:p>
            <a:pPr algn="ctr"/>
            <a:r>
              <a:rPr lang="de-DE" sz="4000" dirty="0">
                <a:ea typeface="ＭＳ Ｐゴシック" pitchFamily="-106" charset="-128"/>
                <a:cs typeface="ＭＳ Ｐゴシック" pitchFamily="-106" charset="-128"/>
              </a:rPr>
              <a:t>– </a:t>
            </a:r>
            <a:r>
              <a:rPr lang="de-DE" sz="4000" dirty="0" err="1">
                <a:ea typeface="ＭＳ Ｐゴシック" pitchFamily="-106" charset="-128"/>
                <a:cs typeface="ＭＳ Ｐゴシック" pitchFamily="-106" charset="-128"/>
              </a:rPr>
              <a:t>ausser</a:t>
            </a:r>
            <a:r>
              <a:rPr lang="de-DE" sz="4000" dirty="0">
                <a:ea typeface="ＭＳ Ｐゴシック" pitchFamily="-106" charset="-128"/>
                <a:cs typeface="ＭＳ Ｐゴシック" pitchFamily="-106" charset="-128"/>
              </a:rPr>
              <a:t> für Erasmus-Studentinnen und - Studenten	</a:t>
            </a:r>
          </a:p>
          <a:p>
            <a:pPr algn="ctr"/>
            <a:endParaRPr lang="de-DE" sz="4000" b="1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Am 13. </a:t>
            </a:r>
            <a:r>
              <a:rPr lang="de-DE" sz="4400" b="1">
                <a:ea typeface="ＭＳ Ｐゴシック" pitchFamily="-106" charset="-128"/>
                <a:cs typeface="ＭＳ Ｐゴシック" pitchFamily="-106" charset="-128"/>
              </a:rPr>
              <a:t>Mai 2025</a:t>
            </a:r>
            <a:endParaRPr lang="de-DE" sz="4400" b="1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/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14:15– ca. 16:00</a:t>
            </a:r>
          </a:p>
          <a:p>
            <a:pPr algn="ctr"/>
            <a:endParaRPr lang="de-DE" sz="4000" b="1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ea typeface="ＭＳ Ｐゴシック" charset="-128"/>
                <a:cs typeface="ＭＳ Ｐゴシック" charset="-128"/>
              </a:rPr>
              <a:t>Institut für Hausarztmedizin IHAMB</a:t>
            </a:r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4400" b="1" dirty="0">
                <a:ea typeface="ＭＳ Ｐゴシック" pitchFamily="-106" charset="-128"/>
                <a:cs typeface="ＭＳ Ｐゴシック" pitchFamily="-106" charset="-128"/>
              </a:rPr>
              <a:t>Essentials ET Einführung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C4FA0E-8ED4-F233-4601-E4FDCD98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1043" y="2632054"/>
            <a:ext cx="2683670" cy="171653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de-DE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???</a:t>
            </a:r>
          </a:p>
        </p:txBody>
      </p:sp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ea typeface="ＭＳ Ｐゴシック" charset="-128"/>
                <a:cs typeface="ＭＳ Ｐゴシック" charset="-128"/>
              </a:rPr>
              <a:t>Institut für Hausarztmedizin IHAMB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2E9F04-25A6-129E-72D1-5ADABCDC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findet jeden 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Dienstag Nachmittag oder Mittwoch Morgen im 1. MA 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statt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Beginn 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16.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 September 20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25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, insgesamt 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mindestens 20 Halbtage à mind. 3 Stunden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b="1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1575505" y="335845"/>
            <a:ext cx="4124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Semester ET...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84495D-5455-1CD5-8D96-D496F16B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Abwechslung und Unterbrechung vom Vorlesungsalltag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Kennenlernen von Langzeitverläufen bei chronischen Patienten („hausärztliche Spezialität“)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Theoretisch Gelerntes kann jeweils gleich praktisch angewendet und geübt werden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In der Regel keine weite Anreise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1694674" y="398908"/>
            <a:ext cx="5754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Semester ET - Vorteile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FAF958-B71B-DBA6-47C6-7A6BE69E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Findet zwingend und ohne Ausnahme in den 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Wintersemesterferien</a:t>
            </a:r>
            <a:r>
              <a:rPr lang="de-CH" sz="3000" b="1" dirty="0">
                <a:ea typeface="ＭＳ Ｐゴシック" pitchFamily="-102" charset="-128"/>
                <a:cs typeface="ＭＳ Ｐゴシック" pitchFamily="-102" charset="-128"/>
              </a:rPr>
              <a:t> (19.12.25-15.2.26)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 statt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In einer Hausarzt- oder Kinderarztpraxis irgendwo in der Schweiz (oder in D oder A)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2 Wochen oder 3 Wochen </a:t>
            </a: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am Stück</a:t>
            </a:r>
            <a:r>
              <a:rPr lang="de-DE" sz="3000" b="1" dirty="0">
                <a:ea typeface="ＭＳ Ｐゴシック" pitchFamily="-102" charset="-128"/>
                <a:cs typeface="ＭＳ Ｐゴシック" pitchFamily="-102" charset="-128"/>
              </a:rPr>
              <a:t> insgesamt 60 Stunden 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sz="3000" dirty="0">
                <a:ea typeface="ＭＳ Ｐゴシック" pitchFamily="-102" charset="-128"/>
                <a:cs typeface="ＭＳ Ｐゴシック" pitchFamily="-102" charset="-128"/>
              </a:rPr>
              <a:t>Genauer Zeitpunkt nach Absprache mit Tutorin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2745575" y="379442"/>
            <a:ext cx="3217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Block ET...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0676E98-4BF6-B253-FC08-2B53124E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Wenn Sie von weiter entfernt kommen, können Sie Ihr ET an Ihrem Wohnort absolvieren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Wenn Sie gerne in die Berge gehen, können Sie eine entsprechende Praxis aussuchen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Sie können das ET im Tessin oder in der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Romandie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 absolvieren und so Ihre Sprachkenntnisse auffrischen oder nutzen.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2272609" y="421484"/>
            <a:ext cx="4918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Das Block ET - Vorteile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AF2804-9B90-6E05-E5B9-2C9C5BCC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9911" y="1906588"/>
            <a:ext cx="8734684" cy="408463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Offensichtlich – viel Pädiatrie!!!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Weniger technische Untersuchungen (e.g. Labor, Röntgen, EKG </a:t>
            </a:r>
            <a:r>
              <a:rPr lang="de-CH" sz="3000" dirty="0" err="1">
                <a:ea typeface="ＭＳ Ｐゴシック" pitchFamily="-102" charset="-128"/>
                <a:cs typeface="ＭＳ Ｐゴシック" pitchFamily="-102" charset="-128"/>
              </a:rPr>
              <a:t>etc</a:t>
            </a: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Häufig weniger selbstständiges Arbeiten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CH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Wenig Einblick in chronische Krankheiten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1396900" y="397421"/>
            <a:ext cx="635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Kinderarzt- </a:t>
            </a:r>
            <a:r>
              <a:rPr lang="de-DE" sz="4000" b="1" dirty="0" err="1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vs</a:t>
            </a:r>
            <a:r>
              <a:rPr lang="de-DE" sz="4000" b="1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 Hausarztpraxis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AF2804-9B90-6E05-E5B9-2C9C5BCC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485697"/>
            <a:ext cx="8229600" cy="1476703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de-DE" dirty="0"/>
              <a:t>Sie suchen sich selbst eine Tutorin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Wie finde ich eine ET Tutorin?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Institut für Hausarztmedizin IHAMB</a:t>
            </a: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4C057A95-1C3E-E842-BEB6-FCEF48A4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B1BC1E-15D8-2223-B1F0-894FE15A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48951" y="1706291"/>
            <a:ext cx="8707666" cy="4381001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CH" sz="3000" dirty="0">
                <a:ea typeface="ＭＳ Ｐゴシック" pitchFamily="-102" charset="-128"/>
                <a:cs typeface="ＭＳ Ｐゴシック" pitchFamily="-102" charset="-128"/>
              </a:rPr>
              <a:t>Voraussetzungen: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Facharzttitel in allgemeiner innerer Medizin oder Pädiatrie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Vorwiegend hausärztliche </a:t>
            </a:r>
            <a:r>
              <a:rPr lang="de-CH" sz="2600" b="1" i="1" dirty="0">
                <a:ea typeface="ＭＳ Ｐゴシック" pitchFamily="-102" charset="-128"/>
                <a:cs typeface="ＭＳ Ｐゴシック" pitchFamily="-102" charset="-128"/>
              </a:rPr>
              <a:t>und 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schulmedizinische Tätigkeit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Sollte </a:t>
            </a:r>
            <a:r>
              <a:rPr lang="de-CH" sz="2600" b="1" i="1" dirty="0">
                <a:ea typeface="ＭＳ Ｐゴシック" pitchFamily="-102" charset="-128"/>
                <a:cs typeface="ＭＳ Ｐゴシック" pitchFamily="-102" charset="-128"/>
              </a:rPr>
              <a:t>einen zusätzlichen Untersuchungsraum 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für Sie haben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Muss bereit sein, dass Sie selber Patientinnen betreuen dürfen (natürlich unter Aufsicht)</a:t>
            </a: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CH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91440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Tutorin muss bereit sein, ein 2-stündiges Einführungsseminar und alle 2 Jahre ein </a:t>
            </a:r>
            <a:r>
              <a:rPr lang="de-CH" sz="2600" dirty="0" err="1">
                <a:ea typeface="ＭＳ Ｐゴシック" pitchFamily="-102" charset="-128"/>
                <a:cs typeface="ＭＳ Ｐゴシック" pitchFamily="-102" charset="-128"/>
              </a:rPr>
              <a:t>Teachers</a:t>
            </a:r>
            <a:r>
              <a:rPr lang="de-CH" sz="2600" dirty="0">
                <a:ea typeface="ＭＳ Ｐゴシック" pitchFamily="-102" charset="-128"/>
                <a:cs typeface="ＭＳ Ｐゴシック" pitchFamily="-102" charset="-128"/>
              </a:rPr>
              <a:t> Teaching zu besuchen</a:t>
            </a:r>
            <a:endParaRPr lang="de-DE" sz="26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DE" sz="11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Char char="•"/>
              <a:defRPr/>
            </a:pPr>
            <a:endParaRPr lang="de-DE" sz="30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1981200" y="6429375"/>
            <a:ext cx="4746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Stellvertretend für beide Geschlechter wird die weibliche Form verwendet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336011" y="368932"/>
            <a:ext cx="7980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de-DE" sz="4000" dirty="0">
                <a:solidFill>
                  <a:srgbClr val="000000"/>
                </a:solidFill>
                <a:latin typeface="Calibri" panose="020F0502020204030204" pitchFamily="34" charset="0"/>
                <a:ea typeface="Arial Black" pitchFamily="-106" charset="0"/>
                <a:cs typeface="Calibri" panose="020F0502020204030204" pitchFamily="34" charset="0"/>
              </a:rPr>
              <a:t>Wenn Sie Ihre Tutorin selber suchen: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A35080-70D8-C87D-8125-E792D9D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54" y="6144470"/>
            <a:ext cx="1117554" cy="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olienmaster1">
  <a:themeElements>
    <a:clrScheme name="Folien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maste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Folienmaste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Bildschirmpräsentation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Calibri Light</vt:lpstr>
      <vt:lpstr>Folienmaster1</vt:lpstr>
      <vt:lpstr>KURZ-INFO  Anmelde-Modalitäten für das Einzeltutoriat 25/26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finde ich eine ET Tutorin?</vt:lpstr>
      <vt:lpstr>PowerPoint-Präsentation</vt:lpstr>
      <vt:lpstr>PowerPoint-Präsentation</vt:lpstr>
      <vt:lpstr>PowerPoint-Präsentation</vt:lpstr>
      <vt:lpstr>Wie finde ich einen ET Tutorin?</vt:lpstr>
      <vt:lpstr>PowerPoint-Präsentation</vt:lpstr>
      <vt:lpstr>Online Anmeldeformular</vt:lpstr>
      <vt:lpstr>Praxisadresse über OLAT</vt:lpstr>
      <vt:lpstr>Praxisadresse über medbas –  wann werden die Listen aufgeschaltet???</vt:lpstr>
      <vt:lpstr>Das Formular</vt:lpstr>
      <vt:lpstr>Anmelde-Regeln</vt:lpstr>
      <vt:lpstr>PowerPoint-Präsentation</vt:lpstr>
      <vt:lpstr>PowerPoint-Präsentation</vt:lpstr>
      <vt:lpstr>Kostenbeitrag für Wohnkosten Block ET</vt:lpstr>
      <vt:lpstr>Essentials ET Einführung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Veranstaltung zum EINZELTUTORIAT</dc:title>
  <dc:creator>Silvana Romerio Bläuer</dc:creator>
  <cp:lastModifiedBy>Salathe Jeannine</cp:lastModifiedBy>
  <cp:revision>50</cp:revision>
  <dcterms:created xsi:type="dcterms:W3CDTF">2014-04-08T08:21:13Z</dcterms:created>
  <dcterms:modified xsi:type="dcterms:W3CDTF">2025-03-20T12:44:30Z</dcterms:modified>
</cp:coreProperties>
</file>